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5"/>
  </p:handoutMasterIdLst>
  <p:sldIdLst>
    <p:sldId id="256" r:id="rId2"/>
    <p:sldId id="257" r:id="rId3"/>
    <p:sldId id="258" r:id="rId4"/>
    <p:sldId id="261" r:id="rId5"/>
    <p:sldId id="262" r:id="rId6"/>
    <p:sldId id="263" r:id="rId7"/>
    <p:sldId id="264"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92" r:id="rId28"/>
    <p:sldId id="293" r:id="rId29"/>
    <p:sldId id="294" r:id="rId30"/>
    <p:sldId id="295" r:id="rId31"/>
    <p:sldId id="296" r:id="rId32"/>
    <p:sldId id="298" r:id="rId33"/>
    <p:sldId id="29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011"/>
    <a:srgbClr val="DEDE22"/>
    <a:srgbClr val="FFFF99"/>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9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33EBCC-3C38-4C63-87E2-7588E3A56B9A}" type="datetimeFigureOut">
              <a:rPr lang="en-US" smtClean="0"/>
              <a:pPr/>
              <a:t>5/22/2008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89C2B9-6B21-4A44-A4FF-43A71755749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3B65EE-89AF-425F-9E23-82561402B659}" type="datetimeFigureOut">
              <a:rPr lang="en-US" smtClean="0"/>
              <a:pPr/>
              <a:t>5/22/2008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D0FC4-3E80-40C3-B690-A8102432CC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3B65EE-89AF-425F-9E23-82561402B659}" type="datetimeFigureOut">
              <a:rPr lang="en-US" smtClean="0"/>
              <a:pPr/>
              <a:t>5/22/2008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D0FC4-3E80-40C3-B690-A8102432CC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3B65EE-89AF-425F-9E23-82561402B659}" type="datetimeFigureOut">
              <a:rPr lang="en-US" smtClean="0"/>
              <a:pPr/>
              <a:t>5/22/2008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D0FC4-3E80-40C3-B690-A8102432CC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3B65EE-89AF-425F-9E23-82561402B659}" type="datetimeFigureOut">
              <a:rPr lang="en-US" smtClean="0"/>
              <a:pPr/>
              <a:t>5/22/2008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D0FC4-3E80-40C3-B690-A8102432CC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3B65EE-89AF-425F-9E23-82561402B659}" type="datetimeFigureOut">
              <a:rPr lang="en-US" smtClean="0"/>
              <a:pPr/>
              <a:t>5/22/2008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D0FC4-3E80-40C3-B690-A8102432CC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3B65EE-89AF-425F-9E23-82561402B659}" type="datetimeFigureOut">
              <a:rPr lang="en-US" smtClean="0"/>
              <a:pPr/>
              <a:t>5/22/2008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D0FC4-3E80-40C3-B690-A8102432CC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3B65EE-89AF-425F-9E23-82561402B659}" type="datetimeFigureOut">
              <a:rPr lang="en-US" smtClean="0"/>
              <a:pPr/>
              <a:t>5/22/2008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D0FC4-3E80-40C3-B690-A8102432CC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3B65EE-89AF-425F-9E23-82561402B659}" type="datetimeFigureOut">
              <a:rPr lang="en-US" smtClean="0"/>
              <a:pPr/>
              <a:t>5/22/2008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D0FC4-3E80-40C3-B690-A8102432CC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3B65EE-89AF-425F-9E23-82561402B659}" type="datetimeFigureOut">
              <a:rPr lang="en-US" smtClean="0"/>
              <a:pPr/>
              <a:t>5/22/2008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D0FC4-3E80-40C3-B690-A8102432CC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3B65EE-89AF-425F-9E23-82561402B659}" type="datetimeFigureOut">
              <a:rPr lang="en-US" smtClean="0"/>
              <a:pPr/>
              <a:t>5/22/2008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D0FC4-3E80-40C3-B690-A8102432CC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3B65EE-89AF-425F-9E23-82561402B659}" type="datetimeFigureOut">
              <a:rPr lang="en-US" smtClean="0"/>
              <a:pPr/>
              <a:t>5/22/2008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D0FC4-3E80-40C3-B690-A8102432CC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B65EE-89AF-425F-9E23-82561402B659}" type="datetimeFigureOut">
              <a:rPr lang="en-US" smtClean="0"/>
              <a:pPr/>
              <a:t>5/22/2008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D0FC4-3E80-40C3-B690-A8102432CC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airfrance.com/"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00200"/>
            <a:ext cx="7772400" cy="1470025"/>
          </a:xfrm>
        </p:spPr>
        <p:txBody>
          <a:bodyPr>
            <a:normAutofit/>
          </a:bodyPr>
          <a:lstStyle/>
          <a:p>
            <a:r>
              <a:rPr lang="en-US" sz="3600" b="1" dirty="0" smtClean="0">
                <a:solidFill>
                  <a:schemeClr val="tx2"/>
                </a:solidFill>
              </a:rPr>
              <a:t>Who Links to Whom: </a:t>
            </a:r>
            <a:r>
              <a:rPr lang="en-US" sz="3600" dirty="0" smtClean="0"/>
              <a:t>Mining Linkage between Web Sites</a:t>
            </a:r>
            <a:endParaRPr lang="en-US" sz="3600" dirty="0"/>
          </a:p>
        </p:txBody>
      </p:sp>
      <p:sp>
        <p:nvSpPr>
          <p:cNvPr id="3" name="Subtitle 2"/>
          <p:cNvSpPr>
            <a:spLocks noGrp="1"/>
          </p:cNvSpPr>
          <p:nvPr>
            <p:ph type="subTitle" idx="1"/>
          </p:nvPr>
        </p:nvSpPr>
        <p:spPr>
          <a:xfrm>
            <a:off x="1219200" y="3908425"/>
            <a:ext cx="2971800" cy="990600"/>
          </a:xfrm>
        </p:spPr>
        <p:txBody>
          <a:bodyPr>
            <a:normAutofit/>
          </a:bodyPr>
          <a:lstStyle/>
          <a:p>
            <a:r>
              <a:rPr lang="en-US" sz="1600" b="1" dirty="0">
                <a:solidFill>
                  <a:schemeClr val="tx1">
                    <a:lumMod val="95000"/>
                    <a:lumOff val="5000"/>
                  </a:schemeClr>
                </a:solidFill>
              </a:rPr>
              <a:t>Krishna Bharat, Bay-Wei Chang, Monika </a:t>
            </a:r>
            <a:r>
              <a:rPr lang="en-US" sz="1600" b="1" dirty="0" err="1">
                <a:solidFill>
                  <a:schemeClr val="tx1">
                    <a:lumMod val="95000"/>
                    <a:lumOff val="5000"/>
                  </a:schemeClr>
                </a:solidFill>
              </a:rPr>
              <a:t>Henzinger</a:t>
            </a:r>
            <a:endParaRPr lang="en-US" sz="1600" b="1" dirty="0">
              <a:solidFill>
                <a:schemeClr val="tx1">
                  <a:lumMod val="95000"/>
                  <a:lumOff val="5000"/>
                </a:schemeClr>
              </a:solidFill>
            </a:endParaRPr>
          </a:p>
          <a:p>
            <a:r>
              <a:rPr lang="en-US" sz="1600" dirty="0"/>
              <a:t>Google Inc</a:t>
            </a:r>
            <a:r>
              <a:rPr lang="en-US" sz="1600" dirty="0" smtClean="0"/>
              <a:t>.</a:t>
            </a:r>
          </a:p>
        </p:txBody>
      </p:sp>
      <p:sp>
        <p:nvSpPr>
          <p:cNvPr id="4" name="Subtitle 2"/>
          <p:cNvSpPr txBox="1">
            <a:spLocks/>
          </p:cNvSpPr>
          <p:nvPr/>
        </p:nvSpPr>
        <p:spPr>
          <a:xfrm>
            <a:off x="5105400" y="3908425"/>
            <a:ext cx="2971800" cy="914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Matthias </a:t>
            </a:r>
            <a:r>
              <a:rPr kumimoji="0" lang="en-US" sz="1600" b="1" i="0" u="none" strike="noStrike" kern="1200" cap="none" spc="0" normalizeH="0" baseline="0" noProof="0" dirty="0" err="1" smtClean="0">
                <a:ln>
                  <a:noFill/>
                </a:ln>
                <a:solidFill>
                  <a:schemeClr val="tx1">
                    <a:lumMod val="95000"/>
                    <a:lumOff val="5000"/>
                  </a:schemeClr>
                </a:solidFill>
                <a:effectLst/>
                <a:uLnTx/>
                <a:uFillTx/>
                <a:latin typeface="+mn-lt"/>
                <a:ea typeface="+mn-ea"/>
                <a:cs typeface="+mn-cs"/>
              </a:rPr>
              <a:t>Ruhl</a:t>
            </a:r>
            <a:endParaRPr kumimoji="0" lang="en-US" sz="16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tx1">
                    <a:tint val="75000"/>
                  </a:schemeClr>
                </a:solidFill>
                <a:effectLst/>
                <a:uLnTx/>
                <a:uFillTx/>
                <a:latin typeface="+mn-lt"/>
                <a:ea typeface="+mn-ea"/>
                <a:cs typeface="+mn-cs"/>
              </a:rPr>
              <a:t>MIT Laboratory for Computer Science</a:t>
            </a:r>
          </a:p>
        </p:txBody>
      </p:sp>
      <p:cxnSp>
        <p:nvCxnSpPr>
          <p:cNvPr id="6" name="Straight Connector 5"/>
          <p:cNvCxnSpPr/>
          <p:nvPr/>
        </p:nvCxnSpPr>
        <p:spPr>
          <a:xfrm>
            <a:off x="1066800" y="3527425"/>
            <a:ext cx="71628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685800" y="6183868"/>
            <a:ext cx="8153400" cy="369332"/>
          </a:xfrm>
          <a:prstGeom prst="rect">
            <a:avLst/>
          </a:prstGeom>
        </p:spPr>
        <p:txBody>
          <a:bodyPr wrap="square">
            <a:spAutoFit/>
          </a:bodyPr>
          <a:lstStyle/>
          <a:p>
            <a:pPr algn="ctr"/>
            <a:r>
              <a:rPr lang="en-US" dirty="0" smtClean="0"/>
              <a:t>Presented at First IEEE International Conference on Data Mining (ICDM'01) - 2001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8001000" cy="523220"/>
          </a:xfrm>
          <a:prstGeom prst="rect">
            <a:avLst/>
          </a:prstGeom>
          <a:noFill/>
        </p:spPr>
        <p:txBody>
          <a:bodyPr wrap="square" rtlCol="0">
            <a:spAutoFit/>
          </a:bodyPr>
          <a:lstStyle/>
          <a:p>
            <a:r>
              <a:rPr lang="en-US" sz="2800" b="1" dirty="0" smtClean="0">
                <a:solidFill>
                  <a:schemeClr val="tx2"/>
                </a:solidFill>
              </a:rPr>
              <a:t>Hostgraph – </a:t>
            </a:r>
            <a:r>
              <a:rPr lang="en-US" sz="2800" dirty="0" smtClean="0">
                <a:solidFill>
                  <a:schemeClr val="tx2"/>
                </a:solidFill>
              </a:rPr>
              <a:t>datasets</a:t>
            </a:r>
            <a:endParaRPr lang="en-US" dirty="0">
              <a:solidFill>
                <a:schemeClr val="tx2"/>
              </a:solidFill>
            </a:endParaRPr>
          </a:p>
        </p:txBody>
      </p:sp>
      <p:cxnSp>
        <p:nvCxnSpPr>
          <p:cNvPr id="4" name="Straight Connector 3"/>
          <p:cNvCxnSpPr/>
          <p:nvPr/>
        </p:nvCxnSpPr>
        <p:spPr>
          <a:xfrm>
            <a:off x="762000" y="990600"/>
            <a:ext cx="7924800" cy="15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2000" y="1460480"/>
            <a:ext cx="7924800" cy="3416320"/>
          </a:xfrm>
          <a:prstGeom prst="rect">
            <a:avLst/>
          </a:prstGeom>
          <a:noFill/>
        </p:spPr>
        <p:txBody>
          <a:bodyPr wrap="square" rtlCol="0">
            <a:spAutoFit/>
          </a:bodyPr>
          <a:lstStyle/>
          <a:p>
            <a:r>
              <a:rPr lang="en-US" dirty="0" smtClean="0"/>
              <a:t>They  ran their experiments with three snapshots of the web, which were subsets of crawls by Google in October 1999,August 2000, and June 2001. </a:t>
            </a:r>
          </a:p>
          <a:p>
            <a:endParaRPr lang="en-US" dirty="0" smtClean="0"/>
          </a:p>
          <a:p>
            <a:r>
              <a:rPr lang="en-US" dirty="0" smtClean="0"/>
              <a:t>In each case the dataset was restricted to the set of hosts reachable from a well</a:t>
            </a:r>
          </a:p>
          <a:p>
            <a:r>
              <a:rPr lang="en-US" dirty="0" smtClean="0"/>
              <a:t>known reference host with high in and out degree in the </a:t>
            </a:r>
            <a:r>
              <a:rPr lang="en-US" dirty="0" err="1" smtClean="0"/>
              <a:t>hostgraph</a:t>
            </a:r>
            <a:r>
              <a:rPr lang="en-US" dirty="0" smtClean="0"/>
              <a:t>. </a:t>
            </a:r>
          </a:p>
          <a:p>
            <a:endParaRPr lang="en-US" dirty="0" smtClean="0"/>
          </a:p>
          <a:p>
            <a:r>
              <a:rPr lang="en-US" dirty="0" smtClean="0"/>
              <a:t>They used www.w3.org, which hosts the web site of the World Wide Web Consortium, as their reference host. </a:t>
            </a:r>
          </a:p>
          <a:p>
            <a:endParaRPr lang="en-US" dirty="0" smtClean="0"/>
          </a:p>
          <a:p>
            <a:r>
              <a:rPr lang="en-US" dirty="0" smtClean="0"/>
              <a:t>They argue that exact choice of reference host is unimportant as long as we are certain that it is part of the central strongly connected component in the </a:t>
            </a:r>
            <a:r>
              <a:rPr lang="en-US" dirty="0" err="1" smtClean="0"/>
              <a:t>hostgraph</a:t>
            </a:r>
            <a:r>
              <a:rPr lang="en-US" dirty="0" smtClean="0"/>
              <a:t>, which includes all the major international hubs.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8001000" cy="523220"/>
          </a:xfrm>
          <a:prstGeom prst="rect">
            <a:avLst/>
          </a:prstGeom>
          <a:noFill/>
        </p:spPr>
        <p:txBody>
          <a:bodyPr wrap="square" rtlCol="0">
            <a:spAutoFit/>
          </a:bodyPr>
          <a:lstStyle/>
          <a:p>
            <a:r>
              <a:rPr lang="en-US" sz="2800" b="1" dirty="0" smtClean="0">
                <a:solidFill>
                  <a:schemeClr val="tx2"/>
                </a:solidFill>
              </a:rPr>
              <a:t>Hostgraph – </a:t>
            </a:r>
            <a:r>
              <a:rPr lang="en-US" sz="2800" dirty="0" smtClean="0">
                <a:solidFill>
                  <a:schemeClr val="tx2"/>
                </a:solidFill>
              </a:rPr>
              <a:t>construction</a:t>
            </a:r>
            <a:endParaRPr lang="en-US" dirty="0">
              <a:solidFill>
                <a:schemeClr val="tx2"/>
              </a:solidFill>
            </a:endParaRPr>
          </a:p>
        </p:txBody>
      </p:sp>
      <p:cxnSp>
        <p:nvCxnSpPr>
          <p:cNvPr id="4" name="Straight Connector 3"/>
          <p:cNvCxnSpPr/>
          <p:nvPr/>
        </p:nvCxnSpPr>
        <p:spPr>
          <a:xfrm>
            <a:off x="762000" y="990600"/>
            <a:ext cx="7924800" cy="15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2000" y="1481078"/>
            <a:ext cx="7467600" cy="2862322"/>
          </a:xfrm>
          <a:prstGeom prst="rect">
            <a:avLst/>
          </a:prstGeom>
          <a:noFill/>
        </p:spPr>
        <p:txBody>
          <a:bodyPr wrap="square" rtlCol="0">
            <a:spAutoFit/>
          </a:bodyPr>
          <a:lstStyle/>
          <a:p>
            <a:r>
              <a:rPr lang="en-US" dirty="0" smtClean="0"/>
              <a:t>For a given snapshot of the web, a </a:t>
            </a:r>
            <a:r>
              <a:rPr lang="en-US" dirty="0" err="1" smtClean="0"/>
              <a:t>hostgraph</a:t>
            </a:r>
            <a:r>
              <a:rPr lang="en-US" dirty="0" smtClean="0"/>
              <a:t> can be computed as follows. </a:t>
            </a:r>
          </a:p>
          <a:p>
            <a:r>
              <a:rPr lang="en-US" dirty="0" smtClean="0"/>
              <a:t/>
            </a:r>
            <a:br>
              <a:rPr lang="en-US" dirty="0" smtClean="0"/>
            </a:br>
            <a:r>
              <a:rPr lang="en-US" dirty="0" smtClean="0"/>
              <a:t>In a linear scan through all pages, for every cross-host link we write the corresponding ordered pair of hosts to a log. </a:t>
            </a:r>
          </a:p>
          <a:p>
            <a:endParaRPr lang="en-US" dirty="0" smtClean="0"/>
          </a:p>
          <a:p>
            <a:r>
              <a:rPr lang="en-US" dirty="0" smtClean="0"/>
              <a:t>At the end of the pass, the log is sorted  and in a linear scan contiguous occurrences of each distinct ordered host pair are counted. </a:t>
            </a:r>
          </a:p>
          <a:p>
            <a:endParaRPr lang="en-US" dirty="0" smtClean="0"/>
          </a:p>
          <a:p>
            <a:r>
              <a:rPr lang="en-US" dirty="0" smtClean="0"/>
              <a:t>Each ordered host pair corresponds to an edge in the </a:t>
            </a:r>
            <a:r>
              <a:rPr lang="en-US" dirty="0" err="1" smtClean="0"/>
              <a:t>hostgraph</a:t>
            </a:r>
            <a:r>
              <a:rPr lang="en-US" dirty="0" smtClean="0"/>
              <a:t>, and the occurrence count in the log corresponds to its weight.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8001000" cy="523220"/>
          </a:xfrm>
          <a:prstGeom prst="rect">
            <a:avLst/>
          </a:prstGeom>
          <a:noFill/>
        </p:spPr>
        <p:txBody>
          <a:bodyPr wrap="square" rtlCol="0">
            <a:spAutoFit/>
          </a:bodyPr>
          <a:lstStyle/>
          <a:p>
            <a:r>
              <a:rPr lang="en-US" sz="2800" b="1" dirty="0" smtClean="0">
                <a:solidFill>
                  <a:schemeClr val="tx2"/>
                </a:solidFill>
              </a:rPr>
              <a:t>Hostgraph – </a:t>
            </a:r>
            <a:r>
              <a:rPr lang="en-US" sz="2800" dirty="0" smtClean="0">
                <a:solidFill>
                  <a:schemeClr val="tx2"/>
                </a:solidFill>
              </a:rPr>
              <a:t>statistics</a:t>
            </a:r>
            <a:endParaRPr lang="en-US" dirty="0">
              <a:solidFill>
                <a:schemeClr val="tx2"/>
              </a:solidFill>
            </a:endParaRPr>
          </a:p>
        </p:txBody>
      </p:sp>
      <p:cxnSp>
        <p:nvCxnSpPr>
          <p:cNvPr id="4" name="Straight Connector 3"/>
          <p:cNvCxnSpPr/>
          <p:nvPr/>
        </p:nvCxnSpPr>
        <p:spPr>
          <a:xfrm>
            <a:off x="762000" y="990600"/>
            <a:ext cx="7924800" cy="15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srcRect l="49452" t="30130" r="9859" b="51169"/>
          <a:stretch>
            <a:fillRect/>
          </a:stretch>
        </p:blipFill>
        <p:spPr bwMode="auto">
          <a:xfrm>
            <a:off x="1447800" y="1066800"/>
            <a:ext cx="6328833" cy="1752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l="11276" t="46753" r="51762" b="13766"/>
          <a:stretch>
            <a:fillRect/>
          </a:stretch>
        </p:blipFill>
        <p:spPr bwMode="auto">
          <a:xfrm>
            <a:off x="1600200" y="2819400"/>
            <a:ext cx="5943600" cy="38280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8001000" cy="523220"/>
          </a:xfrm>
          <a:prstGeom prst="rect">
            <a:avLst/>
          </a:prstGeom>
          <a:noFill/>
        </p:spPr>
        <p:txBody>
          <a:bodyPr wrap="square" rtlCol="0">
            <a:spAutoFit/>
          </a:bodyPr>
          <a:lstStyle/>
          <a:p>
            <a:r>
              <a:rPr lang="en-US" sz="2800" b="1" dirty="0" smtClean="0">
                <a:solidFill>
                  <a:schemeClr val="tx2"/>
                </a:solidFill>
              </a:rPr>
              <a:t>Hostgraph – </a:t>
            </a:r>
            <a:r>
              <a:rPr lang="en-US" sz="2800" dirty="0" smtClean="0">
                <a:solidFill>
                  <a:schemeClr val="tx2"/>
                </a:solidFill>
              </a:rPr>
              <a:t>Average Distance Between Hosts</a:t>
            </a:r>
            <a:endParaRPr lang="en-US" dirty="0">
              <a:solidFill>
                <a:schemeClr val="tx2"/>
              </a:solidFill>
            </a:endParaRPr>
          </a:p>
        </p:txBody>
      </p:sp>
      <p:cxnSp>
        <p:nvCxnSpPr>
          <p:cNvPr id="4" name="Straight Connector 3"/>
          <p:cNvCxnSpPr/>
          <p:nvPr/>
        </p:nvCxnSpPr>
        <p:spPr>
          <a:xfrm>
            <a:off x="762000" y="990600"/>
            <a:ext cx="7924800" cy="15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62000" y="1295400"/>
            <a:ext cx="7848600" cy="2308324"/>
          </a:xfrm>
          <a:prstGeom prst="rect">
            <a:avLst/>
          </a:prstGeom>
        </p:spPr>
        <p:txBody>
          <a:bodyPr wrap="square">
            <a:spAutoFit/>
          </a:bodyPr>
          <a:lstStyle/>
          <a:p>
            <a:r>
              <a:rPr lang="en-US" dirty="0" smtClean="0"/>
              <a:t>The distance between two hosts is the length of the shortest path between them measured in number of edges.</a:t>
            </a:r>
            <a:br>
              <a:rPr lang="en-US" dirty="0" smtClean="0"/>
            </a:br>
            <a:endParaRPr lang="en-US" dirty="0" smtClean="0"/>
          </a:p>
          <a:p>
            <a:r>
              <a:rPr lang="en-US" dirty="0" smtClean="0"/>
              <a:t>The average distance was computed by averaging the individual distances observed.</a:t>
            </a:r>
          </a:p>
          <a:p>
            <a:endParaRPr lang="en-US" dirty="0" smtClean="0"/>
          </a:p>
          <a:p>
            <a:r>
              <a:rPr lang="en-US" dirty="0" smtClean="0"/>
              <a:t>They  also estimated the weighted average distance where each host is weighted by the number of pages on it</a:t>
            </a:r>
            <a:endParaRPr lang="en-US" dirty="0"/>
          </a:p>
        </p:txBody>
      </p:sp>
      <p:pic>
        <p:nvPicPr>
          <p:cNvPr id="2050" name="Picture 2"/>
          <p:cNvPicPr>
            <a:picLocks noChangeAspect="1" noChangeArrowheads="1"/>
          </p:cNvPicPr>
          <p:nvPr/>
        </p:nvPicPr>
        <p:blipFill>
          <a:blip r:embed="rId2"/>
          <a:srcRect l="13782" t="52987" r="54268" b="24156"/>
          <a:stretch>
            <a:fillRect/>
          </a:stretch>
        </p:blipFill>
        <p:spPr bwMode="auto">
          <a:xfrm>
            <a:off x="1963882" y="3733800"/>
            <a:ext cx="5122718" cy="220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8001000" cy="523220"/>
          </a:xfrm>
          <a:prstGeom prst="rect">
            <a:avLst/>
          </a:prstGeom>
          <a:noFill/>
        </p:spPr>
        <p:txBody>
          <a:bodyPr wrap="square" rtlCol="0">
            <a:spAutoFit/>
          </a:bodyPr>
          <a:lstStyle/>
          <a:p>
            <a:r>
              <a:rPr lang="en-US" sz="2800" b="1" dirty="0" smtClean="0">
                <a:solidFill>
                  <a:schemeClr val="tx2"/>
                </a:solidFill>
              </a:rPr>
              <a:t>Hostgraph – </a:t>
            </a:r>
            <a:r>
              <a:rPr lang="en-US" sz="2800" dirty="0" smtClean="0">
                <a:solidFill>
                  <a:schemeClr val="tx2"/>
                </a:solidFill>
              </a:rPr>
              <a:t>Inverse Power Law Distributions</a:t>
            </a:r>
            <a:endParaRPr lang="en-US" dirty="0">
              <a:solidFill>
                <a:schemeClr val="tx2"/>
              </a:solidFill>
            </a:endParaRPr>
          </a:p>
        </p:txBody>
      </p:sp>
      <p:cxnSp>
        <p:nvCxnSpPr>
          <p:cNvPr id="4" name="Straight Connector 3"/>
          <p:cNvCxnSpPr/>
          <p:nvPr/>
        </p:nvCxnSpPr>
        <p:spPr>
          <a:xfrm>
            <a:off x="762000" y="990600"/>
            <a:ext cx="7924800" cy="15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62000" y="1488281"/>
            <a:ext cx="7848600" cy="3693319"/>
          </a:xfrm>
          <a:prstGeom prst="rect">
            <a:avLst/>
          </a:prstGeom>
        </p:spPr>
        <p:txBody>
          <a:bodyPr wrap="square">
            <a:spAutoFit/>
          </a:bodyPr>
          <a:lstStyle/>
          <a:p>
            <a:r>
              <a:rPr lang="en-US" dirty="0" smtClean="0"/>
              <a:t>Previous papers have observed that various properties of the web graph follow a </a:t>
            </a:r>
            <a:r>
              <a:rPr lang="en-US" b="1" dirty="0" err="1" smtClean="0"/>
              <a:t>Zipfian</a:t>
            </a:r>
            <a:r>
              <a:rPr lang="en-US" b="1" dirty="0" smtClean="0"/>
              <a:t> distribution </a:t>
            </a:r>
            <a:r>
              <a:rPr lang="en-US" dirty="0" smtClean="0"/>
              <a:t>(a function of the form </a:t>
            </a:r>
            <a:r>
              <a:rPr lang="en-US" b="1" dirty="0" smtClean="0"/>
              <a:t>1/</a:t>
            </a:r>
            <a:r>
              <a:rPr lang="en-US" b="1" i="1" dirty="0" err="1" smtClean="0"/>
              <a:t>n</a:t>
            </a:r>
            <a:r>
              <a:rPr lang="en-US" b="1" i="1" baseline="30000" dirty="0" err="1" smtClean="0"/>
              <a:t>k</a:t>
            </a:r>
            <a:r>
              <a:rPr lang="en-US" i="1" dirty="0" smtClean="0"/>
              <a:t>)</a:t>
            </a:r>
          </a:p>
          <a:p>
            <a:endParaRPr lang="en-US" i="1" dirty="0" smtClean="0"/>
          </a:p>
          <a:p>
            <a:r>
              <a:rPr lang="en-US" dirty="0" smtClean="0"/>
              <a:t>Kumar et al.  </a:t>
            </a:r>
            <a:r>
              <a:rPr lang="en-US" i="1" dirty="0" smtClean="0"/>
              <a:t>show that the fraction of </a:t>
            </a:r>
            <a:r>
              <a:rPr lang="en-US" dirty="0" smtClean="0"/>
              <a:t>web pages with </a:t>
            </a:r>
            <a:r>
              <a:rPr lang="en-US" dirty="0" err="1" smtClean="0"/>
              <a:t>indegree</a:t>
            </a:r>
            <a:r>
              <a:rPr lang="en-US" dirty="0" smtClean="0"/>
              <a:t> </a:t>
            </a:r>
            <a:r>
              <a:rPr lang="en-US" i="1" dirty="0" err="1" smtClean="0"/>
              <a:t>i</a:t>
            </a:r>
            <a:r>
              <a:rPr lang="en-US" i="1" dirty="0" smtClean="0"/>
              <a:t> is roughly proportional to 1/i</a:t>
            </a:r>
            <a:r>
              <a:rPr lang="en-US" i="1" baseline="30000" dirty="0" smtClean="0"/>
              <a:t>2</a:t>
            </a:r>
            <a:r>
              <a:rPr lang="en-US" i="1" dirty="0" smtClean="0"/>
              <a:t>.</a:t>
            </a:r>
          </a:p>
          <a:p>
            <a:endParaRPr lang="en-US" i="1" dirty="0" smtClean="0"/>
          </a:p>
          <a:p>
            <a:r>
              <a:rPr lang="en-US" dirty="0" err="1" smtClean="0"/>
              <a:t>Barbarasi</a:t>
            </a:r>
            <a:r>
              <a:rPr lang="en-US" dirty="0" smtClean="0"/>
              <a:t> and Albert report a </a:t>
            </a:r>
            <a:r>
              <a:rPr lang="en-US" dirty="0" err="1" smtClean="0"/>
              <a:t>Zipfian</a:t>
            </a:r>
            <a:r>
              <a:rPr lang="en-US" dirty="0" smtClean="0"/>
              <a:t> exponent of 2.1 for the </a:t>
            </a:r>
            <a:r>
              <a:rPr lang="en-US" dirty="0" err="1" smtClean="0"/>
              <a:t>indegree</a:t>
            </a:r>
            <a:r>
              <a:rPr lang="en-US" dirty="0" smtClean="0"/>
              <a:t> distribution and they also show that the fraction of web pages with </a:t>
            </a:r>
            <a:r>
              <a:rPr lang="en-US" dirty="0" err="1" smtClean="0"/>
              <a:t>outdegree</a:t>
            </a:r>
            <a:r>
              <a:rPr lang="en-US" dirty="0" smtClean="0"/>
              <a:t> </a:t>
            </a:r>
            <a:r>
              <a:rPr lang="en-US" i="1" dirty="0" err="1" smtClean="0"/>
              <a:t>i</a:t>
            </a:r>
            <a:r>
              <a:rPr lang="en-US" i="1" dirty="0" smtClean="0"/>
              <a:t> is roughly proportional </a:t>
            </a:r>
            <a:r>
              <a:rPr lang="en-US" dirty="0" smtClean="0"/>
              <a:t>to 1/</a:t>
            </a:r>
            <a:r>
              <a:rPr lang="en-US" i="1" dirty="0" smtClean="0"/>
              <a:t>i</a:t>
            </a:r>
            <a:r>
              <a:rPr lang="en-US" i="1" baseline="30000" dirty="0" smtClean="0"/>
              <a:t>2.45</a:t>
            </a:r>
            <a:r>
              <a:rPr lang="en-US" i="1" dirty="0" smtClean="0"/>
              <a:t>. </a:t>
            </a:r>
          </a:p>
          <a:p>
            <a:endParaRPr lang="en-US" i="1" dirty="0" smtClean="0"/>
          </a:p>
          <a:p>
            <a:r>
              <a:rPr lang="en-US" i="1" dirty="0" err="1" smtClean="0"/>
              <a:t>Broder</a:t>
            </a:r>
            <a:r>
              <a:rPr lang="en-US" i="1" dirty="0" smtClean="0"/>
              <a:t> et al. reported </a:t>
            </a:r>
            <a:r>
              <a:rPr lang="en-US" dirty="0" smtClean="0"/>
              <a:t>an </a:t>
            </a:r>
            <a:r>
              <a:rPr lang="en-US" dirty="0" err="1" smtClean="0"/>
              <a:t>indegree</a:t>
            </a:r>
            <a:r>
              <a:rPr lang="en-US" dirty="0" smtClean="0"/>
              <a:t> exponent of 2.1 and an </a:t>
            </a:r>
            <a:r>
              <a:rPr lang="en-US" dirty="0" err="1" smtClean="0"/>
              <a:t>outdegree</a:t>
            </a:r>
            <a:r>
              <a:rPr lang="en-US" dirty="0" smtClean="0"/>
              <a:t> exponent of</a:t>
            </a:r>
          </a:p>
          <a:p>
            <a:r>
              <a:rPr lang="en-US" dirty="0" smtClean="0"/>
              <a:t>2.72. They also showed that the fraction of connected components  in the undirected graph has a </a:t>
            </a:r>
            <a:r>
              <a:rPr lang="en-US" dirty="0" err="1" smtClean="0"/>
              <a:t>Zipfian</a:t>
            </a:r>
            <a:r>
              <a:rPr lang="en-US" dirty="0" smtClean="0"/>
              <a:t> distribution.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8001000" cy="523220"/>
          </a:xfrm>
          <a:prstGeom prst="rect">
            <a:avLst/>
          </a:prstGeom>
          <a:noFill/>
        </p:spPr>
        <p:txBody>
          <a:bodyPr wrap="square" rtlCol="0">
            <a:spAutoFit/>
          </a:bodyPr>
          <a:lstStyle/>
          <a:p>
            <a:r>
              <a:rPr lang="en-US" sz="2800" b="1" dirty="0" smtClean="0">
                <a:solidFill>
                  <a:schemeClr val="tx2"/>
                </a:solidFill>
              </a:rPr>
              <a:t>Hostgraph – </a:t>
            </a:r>
            <a:r>
              <a:rPr lang="en-US" sz="2800" dirty="0" smtClean="0">
                <a:solidFill>
                  <a:schemeClr val="tx2"/>
                </a:solidFill>
              </a:rPr>
              <a:t>Inverse Power Law Distributions </a:t>
            </a:r>
            <a:r>
              <a:rPr lang="en-US" sz="2000" dirty="0" smtClean="0">
                <a:solidFill>
                  <a:schemeClr val="tx2"/>
                </a:solidFill>
              </a:rPr>
              <a:t>…cont</a:t>
            </a:r>
            <a:endParaRPr lang="en-US" dirty="0">
              <a:solidFill>
                <a:schemeClr val="tx2"/>
              </a:solidFill>
            </a:endParaRPr>
          </a:p>
        </p:txBody>
      </p:sp>
      <p:cxnSp>
        <p:nvCxnSpPr>
          <p:cNvPr id="4" name="Straight Connector 3"/>
          <p:cNvCxnSpPr/>
          <p:nvPr/>
        </p:nvCxnSpPr>
        <p:spPr>
          <a:xfrm>
            <a:off x="762000" y="990600"/>
            <a:ext cx="7924800" cy="15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62000" y="1488281"/>
            <a:ext cx="7848600" cy="1754326"/>
          </a:xfrm>
          <a:prstGeom prst="rect">
            <a:avLst/>
          </a:prstGeom>
        </p:spPr>
        <p:txBody>
          <a:bodyPr wrap="square">
            <a:spAutoFit/>
          </a:bodyPr>
          <a:lstStyle/>
          <a:p>
            <a:r>
              <a:rPr lang="en-US" dirty="0" smtClean="0"/>
              <a:t>The authors  show that the link structure at a coarser granularity, namely at the level of hosts and domains, also follows a </a:t>
            </a:r>
            <a:r>
              <a:rPr lang="en-US" dirty="0" err="1" smtClean="0"/>
              <a:t>Zipfian</a:t>
            </a:r>
            <a:r>
              <a:rPr lang="en-US" dirty="0" smtClean="0"/>
              <a:t> distribution. </a:t>
            </a:r>
            <a:br>
              <a:rPr lang="en-US" dirty="0" smtClean="0"/>
            </a:br>
            <a:r>
              <a:rPr lang="en-US" dirty="0" smtClean="0"/>
              <a:t/>
            </a:r>
            <a:br>
              <a:rPr lang="en-US" dirty="0" smtClean="0"/>
            </a:br>
            <a:r>
              <a:rPr lang="en-US" dirty="0" smtClean="0"/>
              <a:t>More specifically, the fraction of hosts of the host graph with weighted </a:t>
            </a:r>
            <a:r>
              <a:rPr lang="en-US" dirty="0" err="1" smtClean="0"/>
              <a:t>indegree</a:t>
            </a:r>
            <a:r>
              <a:rPr lang="en-US" dirty="0" smtClean="0"/>
              <a:t> </a:t>
            </a:r>
            <a:r>
              <a:rPr lang="en-US" dirty="0" err="1" smtClean="0"/>
              <a:t>i</a:t>
            </a:r>
            <a:r>
              <a:rPr lang="en-US" dirty="0" smtClean="0"/>
              <a:t> is (roughly) proportional to 1/i</a:t>
            </a:r>
            <a:r>
              <a:rPr lang="en-US" baseline="30000" dirty="0" smtClean="0"/>
              <a:t>1.62</a:t>
            </a:r>
            <a:r>
              <a:rPr lang="en-US" dirty="0" smtClean="0"/>
              <a:t> and the fraction of hosts of the </a:t>
            </a:r>
            <a:r>
              <a:rPr lang="en-US" dirty="0" err="1" smtClean="0"/>
              <a:t>hostgraph</a:t>
            </a:r>
            <a:endParaRPr lang="en-US" dirty="0" smtClean="0"/>
          </a:p>
          <a:p>
            <a:r>
              <a:rPr lang="en-US" dirty="0" smtClean="0"/>
              <a:t>with weighted </a:t>
            </a:r>
            <a:r>
              <a:rPr lang="en-US" dirty="0" err="1" smtClean="0"/>
              <a:t>outdegree</a:t>
            </a:r>
            <a:r>
              <a:rPr lang="en-US" dirty="0" smtClean="0"/>
              <a:t> </a:t>
            </a:r>
            <a:r>
              <a:rPr lang="en-US" dirty="0" err="1" smtClean="0"/>
              <a:t>i</a:t>
            </a:r>
            <a:r>
              <a:rPr lang="en-US" dirty="0" smtClean="0"/>
              <a:t> is (roughly) proportional to 1/i</a:t>
            </a:r>
            <a:r>
              <a:rPr lang="en-US" baseline="30000" dirty="0" smtClean="0"/>
              <a:t>1.67</a:t>
            </a:r>
            <a:r>
              <a:rPr lang="en-US" dirty="0" smtClean="0"/>
              <a:t> </a:t>
            </a:r>
          </a:p>
        </p:txBody>
      </p:sp>
      <p:pic>
        <p:nvPicPr>
          <p:cNvPr id="3074" name="Picture 2"/>
          <p:cNvPicPr>
            <a:picLocks noChangeAspect="1" noChangeArrowheads="1"/>
          </p:cNvPicPr>
          <p:nvPr/>
        </p:nvPicPr>
        <p:blipFill>
          <a:blip r:embed="rId2"/>
          <a:srcRect l="13156" t="17662" r="53641" b="43896"/>
          <a:stretch>
            <a:fillRect/>
          </a:stretch>
        </p:blipFill>
        <p:spPr bwMode="auto">
          <a:xfrm>
            <a:off x="457200" y="3505200"/>
            <a:ext cx="4038600" cy="2819400"/>
          </a:xfrm>
          <a:prstGeom prst="rect">
            <a:avLst/>
          </a:prstGeom>
          <a:noFill/>
          <a:ln w="9525">
            <a:noFill/>
            <a:miter lim="800000"/>
            <a:headEnd/>
            <a:tailEnd/>
          </a:ln>
          <a:effectLst/>
        </p:spPr>
      </p:pic>
      <p:pic>
        <p:nvPicPr>
          <p:cNvPr id="7" name="Picture 2"/>
          <p:cNvPicPr>
            <a:picLocks noChangeAspect="1" noChangeArrowheads="1"/>
          </p:cNvPicPr>
          <p:nvPr/>
        </p:nvPicPr>
        <p:blipFill>
          <a:blip r:embed="rId2"/>
          <a:srcRect l="13156" t="57142" r="53641" b="3377"/>
          <a:stretch>
            <a:fillRect/>
          </a:stretch>
        </p:blipFill>
        <p:spPr bwMode="auto">
          <a:xfrm>
            <a:off x="4800600" y="3581400"/>
            <a:ext cx="4038600"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8001000" cy="523220"/>
          </a:xfrm>
          <a:prstGeom prst="rect">
            <a:avLst/>
          </a:prstGeom>
          <a:noFill/>
        </p:spPr>
        <p:txBody>
          <a:bodyPr wrap="square" rtlCol="0">
            <a:spAutoFit/>
          </a:bodyPr>
          <a:lstStyle/>
          <a:p>
            <a:r>
              <a:rPr lang="en-US" sz="2800" b="1" dirty="0" smtClean="0">
                <a:solidFill>
                  <a:schemeClr val="tx2"/>
                </a:solidFill>
              </a:rPr>
              <a:t>Hostgraph – </a:t>
            </a:r>
            <a:r>
              <a:rPr lang="en-US" sz="2800" dirty="0" smtClean="0">
                <a:solidFill>
                  <a:schemeClr val="tx2"/>
                </a:solidFill>
              </a:rPr>
              <a:t>Inverse Power Law Distributions </a:t>
            </a:r>
            <a:r>
              <a:rPr lang="en-US" sz="2000" dirty="0" smtClean="0">
                <a:solidFill>
                  <a:schemeClr val="tx2"/>
                </a:solidFill>
              </a:rPr>
              <a:t>…cont</a:t>
            </a:r>
            <a:endParaRPr lang="en-US" dirty="0">
              <a:solidFill>
                <a:schemeClr val="tx2"/>
              </a:solidFill>
            </a:endParaRPr>
          </a:p>
        </p:txBody>
      </p:sp>
      <p:cxnSp>
        <p:nvCxnSpPr>
          <p:cNvPr id="4" name="Straight Connector 3"/>
          <p:cNvCxnSpPr/>
          <p:nvPr/>
        </p:nvCxnSpPr>
        <p:spPr>
          <a:xfrm>
            <a:off x="762000" y="990600"/>
            <a:ext cx="7924800" cy="15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62000" y="1219200"/>
            <a:ext cx="7848600" cy="2031325"/>
          </a:xfrm>
          <a:prstGeom prst="rect">
            <a:avLst/>
          </a:prstGeom>
        </p:spPr>
        <p:txBody>
          <a:bodyPr wrap="square">
            <a:spAutoFit/>
          </a:bodyPr>
          <a:lstStyle/>
          <a:p>
            <a:r>
              <a:rPr lang="en-US" dirty="0" smtClean="0"/>
              <a:t>The authors also investigated the distribution of weighted in and out- degrees for subsets of the hosts in the </a:t>
            </a:r>
            <a:r>
              <a:rPr lang="en-US" dirty="0" err="1" smtClean="0"/>
              <a:t>hostgraph</a:t>
            </a:r>
            <a:r>
              <a:rPr lang="en-US" dirty="0" smtClean="0"/>
              <a:t>, namely for top level domains such as .com and .</a:t>
            </a:r>
            <a:r>
              <a:rPr lang="en-US" dirty="0" err="1" smtClean="0"/>
              <a:t>uk</a:t>
            </a:r>
            <a:r>
              <a:rPr lang="en-US" dirty="0" smtClean="0"/>
              <a:t>. </a:t>
            </a:r>
          </a:p>
          <a:p>
            <a:r>
              <a:rPr lang="en-US" dirty="0" smtClean="0"/>
              <a:t/>
            </a:r>
            <a:br>
              <a:rPr lang="en-US" dirty="0" smtClean="0"/>
            </a:br>
            <a:r>
              <a:rPr lang="en-US" dirty="0" smtClean="0"/>
              <a:t>For each such subset the weighted </a:t>
            </a:r>
            <a:r>
              <a:rPr lang="en-US" dirty="0" err="1" smtClean="0"/>
              <a:t>indegree</a:t>
            </a:r>
            <a:r>
              <a:rPr lang="en-US" dirty="0" smtClean="0"/>
              <a:t> and </a:t>
            </a:r>
            <a:r>
              <a:rPr lang="en-US" dirty="0" err="1" smtClean="0"/>
              <a:t>outdegree</a:t>
            </a:r>
            <a:r>
              <a:rPr lang="en-US" dirty="0" smtClean="0"/>
              <a:t> distributions are again </a:t>
            </a:r>
            <a:r>
              <a:rPr lang="en-US" dirty="0" err="1" smtClean="0"/>
              <a:t>Zipfian</a:t>
            </a:r>
            <a:r>
              <a:rPr lang="en-US" dirty="0" smtClean="0"/>
              <a:t>. However, the size of the </a:t>
            </a:r>
            <a:r>
              <a:rPr lang="en-US" dirty="0" err="1" smtClean="0"/>
              <a:t>Zipfian</a:t>
            </a:r>
            <a:r>
              <a:rPr lang="en-US" dirty="0" smtClean="0"/>
              <a:t> exponent increases with the number of hosts in the domain.</a:t>
            </a:r>
          </a:p>
        </p:txBody>
      </p:sp>
      <p:pic>
        <p:nvPicPr>
          <p:cNvPr id="4098" name="Picture 2"/>
          <p:cNvPicPr>
            <a:picLocks noChangeAspect="1" noChangeArrowheads="1"/>
          </p:cNvPicPr>
          <p:nvPr/>
        </p:nvPicPr>
        <p:blipFill>
          <a:blip r:embed="rId2"/>
          <a:srcRect l="52623" t="17662" r="13547" b="42857"/>
          <a:stretch>
            <a:fillRect/>
          </a:stretch>
        </p:blipFill>
        <p:spPr bwMode="auto">
          <a:xfrm>
            <a:off x="457200" y="3505200"/>
            <a:ext cx="4114800" cy="2895600"/>
          </a:xfrm>
          <a:prstGeom prst="rect">
            <a:avLst/>
          </a:prstGeom>
          <a:noFill/>
          <a:ln w="9525">
            <a:noFill/>
            <a:miter lim="800000"/>
            <a:headEnd/>
            <a:tailEnd/>
          </a:ln>
          <a:effectLst/>
        </p:spPr>
      </p:pic>
      <p:pic>
        <p:nvPicPr>
          <p:cNvPr id="8" name="Picture 2"/>
          <p:cNvPicPr>
            <a:picLocks noChangeAspect="1" noChangeArrowheads="1"/>
          </p:cNvPicPr>
          <p:nvPr/>
        </p:nvPicPr>
        <p:blipFill>
          <a:blip r:embed="rId2"/>
          <a:srcRect l="52623" t="57142" r="13547" b="3377"/>
          <a:stretch>
            <a:fillRect/>
          </a:stretch>
        </p:blipFill>
        <p:spPr bwMode="auto">
          <a:xfrm>
            <a:off x="4724400" y="3505200"/>
            <a:ext cx="4114800"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8001000" cy="523220"/>
          </a:xfrm>
          <a:prstGeom prst="rect">
            <a:avLst/>
          </a:prstGeom>
          <a:noFill/>
        </p:spPr>
        <p:txBody>
          <a:bodyPr wrap="square" rtlCol="0">
            <a:spAutoFit/>
          </a:bodyPr>
          <a:lstStyle/>
          <a:p>
            <a:r>
              <a:rPr lang="en-US" sz="2800" b="1" dirty="0" smtClean="0">
                <a:solidFill>
                  <a:schemeClr val="tx2"/>
                </a:solidFill>
              </a:rPr>
              <a:t>Hostgraph – </a:t>
            </a:r>
            <a:r>
              <a:rPr lang="en-US" sz="2800" dirty="0" smtClean="0">
                <a:solidFill>
                  <a:schemeClr val="tx2"/>
                </a:solidFill>
              </a:rPr>
              <a:t>Inverse Power Law Distributions </a:t>
            </a:r>
            <a:r>
              <a:rPr lang="en-US" sz="2000" dirty="0" smtClean="0">
                <a:solidFill>
                  <a:schemeClr val="tx2"/>
                </a:solidFill>
              </a:rPr>
              <a:t>…cont</a:t>
            </a:r>
            <a:endParaRPr lang="en-US" dirty="0">
              <a:solidFill>
                <a:schemeClr val="tx2"/>
              </a:solidFill>
            </a:endParaRPr>
          </a:p>
        </p:txBody>
      </p:sp>
      <p:cxnSp>
        <p:nvCxnSpPr>
          <p:cNvPr id="4" name="Straight Connector 3"/>
          <p:cNvCxnSpPr/>
          <p:nvPr/>
        </p:nvCxnSpPr>
        <p:spPr>
          <a:xfrm>
            <a:off x="762000" y="990600"/>
            <a:ext cx="7924800" cy="15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62000" y="1219200"/>
            <a:ext cx="7848600" cy="2031325"/>
          </a:xfrm>
          <a:prstGeom prst="rect">
            <a:avLst/>
          </a:prstGeom>
        </p:spPr>
        <p:txBody>
          <a:bodyPr wrap="square">
            <a:spAutoFit/>
          </a:bodyPr>
          <a:lstStyle/>
          <a:p>
            <a:r>
              <a:rPr lang="en-US" dirty="0" smtClean="0"/>
              <a:t>The authors also investigated the distribution of weighted in and out- degrees for subsets of the hosts in the </a:t>
            </a:r>
            <a:r>
              <a:rPr lang="en-US" dirty="0" err="1" smtClean="0"/>
              <a:t>hostgraph</a:t>
            </a:r>
            <a:r>
              <a:rPr lang="en-US" dirty="0" smtClean="0"/>
              <a:t>, namely for top level domains such as .com and .</a:t>
            </a:r>
            <a:r>
              <a:rPr lang="en-US" dirty="0" err="1" smtClean="0"/>
              <a:t>uk</a:t>
            </a:r>
            <a:r>
              <a:rPr lang="en-US" dirty="0" smtClean="0"/>
              <a:t>. </a:t>
            </a:r>
          </a:p>
          <a:p>
            <a:r>
              <a:rPr lang="en-US" dirty="0" smtClean="0"/>
              <a:t/>
            </a:r>
            <a:br>
              <a:rPr lang="en-US" dirty="0" smtClean="0"/>
            </a:br>
            <a:r>
              <a:rPr lang="en-US" dirty="0" smtClean="0"/>
              <a:t>For each such subset the weighted </a:t>
            </a:r>
            <a:r>
              <a:rPr lang="en-US" dirty="0" err="1" smtClean="0"/>
              <a:t>indegree</a:t>
            </a:r>
            <a:r>
              <a:rPr lang="en-US" dirty="0" smtClean="0"/>
              <a:t> and </a:t>
            </a:r>
            <a:r>
              <a:rPr lang="en-US" dirty="0" err="1" smtClean="0"/>
              <a:t>outdegree</a:t>
            </a:r>
            <a:r>
              <a:rPr lang="en-US" dirty="0" smtClean="0"/>
              <a:t> distributions are again </a:t>
            </a:r>
            <a:r>
              <a:rPr lang="en-US" dirty="0" err="1" smtClean="0"/>
              <a:t>Zipfian</a:t>
            </a:r>
            <a:r>
              <a:rPr lang="en-US" dirty="0" smtClean="0"/>
              <a:t>. However, the size of the </a:t>
            </a:r>
            <a:r>
              <a:rPr lang="en-US" dirty="0" err="1" smtClean="0"/>
              <a:t>Zipfian</a:t>
            </a:r>
            <a:r>
              <a:rPr lang="en-US" dirty="0" smtClean="0"/>
              <a:t> exponent increases with the number of hosts in the domain.</a:t>
            </a:r>
          </a:p>
        </p:txBody>
      </p:sp>
      <p:pic>
        <p:nvPicPr>
          <p:cNvPr id="4098" name="Picture 2"/>
          <p:cNvPicPr>
            <a:picLocks noChangeAspect="1" noChangeArrowheads="1"/>
          </p:cNvPicPr>
          <p:nvPr/>
        </p:nvPicPr>
        <p:blipFill>
          <a:blip r:embed="rId2"/>
          <a:srcRect l="52623" t="17662" r="13547" b="42857"/>
          <a:stretch>
            <a:fillRect/>
          </a:stretch>
        </p:blipFill>
        <p:spPr bwMode="auto">
          <a:xfrm>
            <a:off x="457200" y="3505200"/>
            <a:ext cx="4114800" cy="2895600"/>
          </a:xfrm>
          <a:prstGeom prst="rect">
            <a:avLst/>
          </a:prstGeom>
          <a:noFill/>
          <a:ln w="9525">
            <a:noFill/>
            <a:miter lim="800000"/>
            <a:headEnd/>
            <a:tailEnd/>
          </a:ln>
          <a:effectLst/>
        </p:spPr>
      </p:pic>
      <p:pic>
        <p:nvPicPr>
          <p:cNvPr id="8" name="Picture 2"/>
          <p:cNvPicPr>
            <a:picLocks noChangeAspect="1" noChangeArrowheads="1"/>
          </p:cNvPicPr>
          <p:nvPr/>
        </p:nvPicPr>
        <p:blipFill>
          <a:blip r:embed="rId2"/>
          <a:srcRect l="52623" t="57142" r="13547" b="3377"/>
          <a:stretch>
            <a:fillRect/>
          </a:stretch>
        </p:blipFill>
        <p:spPr bwMode="auto">
          <a:xfrm>
            <a:off x="4724400" y="3505200"/>
            <a:ext cx="4114800"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8001000" cy="523220"/>
          </a:xfrm>
          <a:prstGeom prst="rect">
            <a:avLst/>
          </a:prstGeom>
          <a:noFill/>
        </p:spPr>
        <p:txBody>
          <a:bodyPr wrap="square" rtlCol="0">
            <a:spAutoFit/>
          </a:bodyPr>
          <a:lstStyle/>
          <a:p>
            <a:r>
              <a:rPr lang="en-US" sz="2800" b="1" dirty="0" smtClean="0">
                <a:solidFill>
                  <a:schemeClr val="tx2"/>
                </a:solidFill>
              </a:rPr>
              <a:t>Hostgraph – </a:t>
            </a:r>
            <a:r>
              <a:rPr lang="en-US" sz="2800" dirty="0" smtClean="0">
                <a:solidFill>
                  <a:schemeClr val="tx2"/>
                </a:solidFill>
              </a:rPr>
              <a:t>Inverse Power Law Distributions </a:t>
            </a:r>
            <a:r>
              <a:rPr lang="en-US" sz="2000" dirty="0" smtClean="0">
                <a:solidFill>
                  <a:schemeClr val="tx2"/>
                </a:solidFill>
              </a:rPr>
              <a:t>…cont</a:t>
            </a:r>
            <a:endParaRPr lang="en-US" dirty="0">
              <a:solidFill>
                <a:schemeClr val="tx2"/>
              </a:solidFill>
            </a:endParaRPr>
          </a:p>
        </p:txBody>
      </p:sp>
      <p:cxnSp>
        <p:nvCxnSpPr>
          <p:cNvPr id="4" name="Straight Connector 3"/>
          <p:cNvCxnSpPr/>
          <p:nvPr/>
        </p:nvCxnSpPr>
        <p:spPr>
          <a:xfrm>
            <a:off x="762000" y="990600"/>
            <a:ext cx="7924800" cy="15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62000" y="1219200"/>
            <a:ext cx="7848600" cy="646331"/>
          </a:xfrm>
          <a:prstGeom prst="rect">
            <a:avLst/>
          </a:prstGeom>
        </p:spPr>
        <p:txBody>
          <a:bodyPr wrap="square">
            <a:spAutoFit/>
          </a:bodyPr>
          <a:lstStyle/>
          <a:p>
            <a:r>
              <a:rPr lang="en-US" dirty="0" smtClean="0"/>
              <a:t>The distribution of edge weights in the </a:t>
            </a:r>
            <a:r>
              <a:rPr lang="en-US" dirty="0" err="1" smtClean="0"/>
              <a:t>hostgraph</a:t>
            </a:r>
            <a:r>
              <a:rPr lang="en-US" dirty="0" smtClean="0"/>
              <a:t>, i.e., the number of distinct hyperlinks between ordered pairs of hosts, is </a:t>
            </a:r>
            <a:r>
              <a:rPr lang="en-US" dirty="0" err="1" smtClean="0"/>
              <a:t>Zipf</a:t>
            </a:r>
            <a:r>
              <a:rPr lang="en-US" dirty="0" smtClean="0"/>
              <a:t> distributed</a:t>
            </a:r>
          </a:p>
        </p:txBody>
      </p:sp>
      <p:pic>
        <p:nvPicPr>
          <p:cNvPr id="1026" name="Picture 2"/>
          <p:cNvPicPr>
            <a:picLocks noChangeAspect="1" noChangeArrowheads="1"/>
          </p:cNvPicPr>
          <p:nvPr/>
        </p:nvPicPr>
        <p:blipFill>
          <a:blip r:embed="rId2"/>
          <a:srcRect l="12529" t="30130" r="52388" b="27273"/>
          <a:stretch>
            <a:fillRect/>
          </a:stretch>
        </p:blipFill>
        <p:spPr bwMode="auto">
          <a:xfrm>
            <a:off x="2057400" y="2514600"/>
            <a:ext cx="4267200" cy="312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8001000" cy="523220"/>
          </a:xfrm>
          <a:prstGeom prst="rect">
            <a:avLst/>
          </a:prstGeom>
          <a:noFill/>
        </p:spPr>
        <p:txBody>
          <a:bodyPr wrap="square" rtlCol="0">
            <a:spAutoFit/>
          </a:bodyPr>
          <a:lstStyle/>
          <a:p>
            <a:r>
              <a:rPr lang="en-US" sz="2800" b="1" dirty="0" smtClean="0">
                <a:solidFill>
                  <a:schemeClr val="tx2"/>
                </a:solidFill>
              </a:rPr>
              <a:t>Hostgraph – </a:t>
            </a:r>
            <a:r>
              <a:rPr lang="en-US" sz="2800" dirty="0" smtClean="0">
                <a:solidFill>
                  <a:schemeClr val="tx2"/>
                </a:solidFill>
              </a:rPr>
              <a:t>Country Domain Linkage</a:t>
            </a:r>
            <a:endParaRPr lang="en-US" dirty="0">
              <a:solidFill>
                <a:schemeClr val="tx2"/>
              </a:solidFill>
            </a:endParaRPr>
          </a:p>
        </p:txBody>
      </p:sp>
      <p:cxnSp>
        <p:nvCxnSpPr>
          <p:cNvPr id="4" name="Straight Connector 3"/>
          <p:cNvCxnSpPr/>
          <p:nvPr/>
        </p:nvCxnSpPr>
        <p:spPr>
          <a:xfrm>
            <a:off x="762000" y="990600"/>
            <a:ext cx="7924800" cy="15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334000" y="1523286"/>
            <a:ext cx="3581400" cy="4524315"/>
          </a:xfrm>
          <a:prstGeom prst="rect">
            <a:avLst/>
          </a:prstGeom>
        </p:spPr>
        <p:txBody>
          <a:bodyPr wrap="square">
            <a:spAutoFit/>
          </a:bodyPr>
          <a:lstStyle/>
          <a:p>
            <a:r>
              <a:rPr lang="en-US" dirty="0" smtClean="0"/>
              <a:t>Table 4 </a:t>
            </a:r>
            <a:r>
              <a:rPr lang="en-US" b="1" dirty="0" smtClean="0"/>
              <a:t>shows some of the affinity between top level country domains </a:t>
            </a:r>
            <a:r>
              <a:rPr lang="en-US" dirty="0" smtClean="0"/>
              <a:t>in the June 2001 </a:t>
            </a:r>
            <a:r>
              <a:rPr lang="en-US" dirty="0" err="1" smtClean="0"/>
              <a:t>hostgraph</a:t>
            </a:r>
            <a:r>
              <a:rPr lang="en-US" dirty="0" smtClean="0"/>
              <a:t>. </a:t>
            </a:r>
          </a:p>
          <a:p>
            <a:endParaRPr lang="en-US" dirty="0" smtClean="0"/>
          </a:p>
          <a:p>
            <a:r>
              <a:rPr lang="en-US" dirty="0" smtClean="0"/>
              <a:t>The 20 source domains with the highest weighted </a:t>
            </a:r>
            <a:r>
              <a:rPr lang="en-US" dirty="0" err="1" smtClean="0"/>
              <a:t>outdegree</a:t>
            </a:r>
            <a:r>
              <a:rPr lang="en-US" dirty="0" smtClean="0"/>
              <a:t> are included in the table; the .com domain is also included for comparison.</a:t>
            </a:r>
          </a:p>
          <a:p>
            <a:endParaRPr lang="en-US" dirty="0" smtClean="0"/>
          </a:p>
          <a:p>
            <a:r>
              <a:rPr lang="en-US" dirty="0" smtClean="0"/>
              <a:t>For each source domain, we list the percentage of weighted </a:t>
            </a:r>
            <a:r>
              <a:rPr lang="en-US" dirty="0" err="1" smtClean="0"/>
              <a:t>outdegree</a:t>
            </a:r>
            <a:r>
              <a:rPr lang="en-US" dirty="0" smtClean="0"/>
              <a:t> into the same domain, into the .com domain, and into the four most highly linked country domains</a:t>
            </a:r>
          </a:p>
          <a:p>
            <a:r>
              <a:rPr lang="en-US" dirty="0" smtClean="0"/>
              <a:t>from that source domain.</a:t>
            </a:r>
          </a:p>
        </p:txBody>
      </p:sp>
      <p:pic>
        <p:nvPicPr>
          <p:cNvPr id="2050" name="Picture 2"/>
          <p:cNvPicPr>
            <a:picLocks noChangeAspect="1" noChangeArrowheads="1"/>
          </p:cNvPicPr>
          <p:nvPr/>
        </p:nvPicPr>
        <p:blipFill>
          <a:blip r:embed="rId2"/>
          <a:srcRect l="51371" t="15584" r="12294" b="8571"/>
          <a:stretch>
            <a:fillRect/>
          </a:stretch>
        </p:blipFill>
        <p:spPr bwMode="auto">
          <a:xfrm>
            <a:off x="762000" y="1143000"/>
            <a:ext cx="4419600"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3276600" cy="523220"/>
          </a:xfrm>
          <a:prstGeom prst="rect">
            <a:avLst/>
          </a:prstGeom>
          <a:noFill/>
        </p:spPr>
        <p:txBody>
          <a:bodyPr wrap="square" rtlCol="0">
            <a:spAutoFit/>
          </a:bodyPr>
          <a:lstStyle/>
          <a:p>
            <a:r>
              <a:rPr lang="en-US" sz="2800" b="1" dirty="0" smtClean="0">
                <a:solidFill>
                  <a:schemeClr val="tx2"/>
                </a:solidFill>
              </a:rPr>
              <a:t>Introduction</a:t>
            </a:r>
            <a:endParaRPr lang="en-US" b="1" dirty="0">
              <a:solidFill>
                <a:schemeClr val="tx2"/>
              </a:solidFill>
            </a:endParaRPr>
          </a:p>
        </p:txBody>
      </p:sp>
      <p:cxnSp>
        <p:nvCxnSpPr>
          <p:cNvPr id="4" name="Straight Connector 3"/>
          <p:cNvCxnSpPr/>
          <p:nvPr/>
        </p:nvCxnSpPr>
        <p:spPr>
          <a:xfrm>
            <a:off x="762000" y="990600"/>
            <a:ext cx="7924800" cy="15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2000" y="1620083"/>
            <a:ext cx="7924800" cy="4801314"/>
          </a:xfrm>
          <a:prstGeom prst="rect">
            <a:avLst/>
          </a:prstGeom>
          <a:noFill/>
        </p:spPr>
        <p:txBody>
          <a:bodyPr wrap="square" rtlCol="0">
            <a:spAutoFit/>
          </a:bodyPr>
          <a:lstStyle/>
          <a:p>
            <a:pPr algn="just"/>
            <a:r>
              <a:rPr lang="en-US" dirty="0" smtClean="0"/>
              <a:t>Previous studies of the web graph structure have focused on the graph structure at the level of individual pages. </a:t>
            </a:r>
          </a:p>
          <a:p>
            <a:pPr algn="just"/>
            <a:endParaRPr lang="en-US" dirty="0" smtClean="0"/>
          </a:p>
          <a:p>
            <a:pPr algn="just"/>
            <a:r>
              <a:rPr lang="en-US" dirty="0" smtClean="0"/>
              <a:t>In actuality the web is a hierarchically nested graph, with domains, hosts and web</a:t>
            </a:r>
          </a:p>
          <a:p>
            <a:pPr algn="just"/>
            <a:r>
              <a:rPr lang="en-US" dirty="0" smtClean="0"/>
              <a:t>sites introducing intermediate levels of affiliation and administrative control. </a:t>
            </a:r>
          </a:p>
          <a:p>
            <a:pPr algn="just"/>
            <a:endParaRPr lang="en-US" dirty="0" smtClean="0"/>
          </a:p>
          <a:p>
            <a:pPr algn="just"/>
            <a:r>
              <a:rPr lang="en-US" dirty="0" smtClean="0"/>
              <a:t>The authors argue that in order to better understand the growth of the web we need to understand its macro-structure, in terms of the linkage between web sites</a:t>
            </a:r>
          </a:p>
          <a:p>
            <a:pPr algn="just"/>
            <a:endParaRPr lang="en-US" dirty="0" smtClean="0"/>
          </a:p>
          <a:p>
            <a:pPr algn="just"/>
            <a:r>
              <a:rPr lang="en-US" dirty="0" smtClean="0"/>
              <a:t>In this paper they approximate this by studying the graph of the linkage between hosts on the web </a:t>
            </a:r>
          </a:p>
          <a:p>
            <a:pPr algn="just"/>
            <a:endParaRPr lang="en-US" dirty="0" smtClean="0"/>
          </a:p>
          <a:p>
            <a:pPr algn="just"/>
            <a:r>
              <a:rPr lang="en-US" dirty="0" smtClean="0"/>
              <a:t>The connectivity between hosts is represented by a directed graph, with hosts as nodes and weighted edges representing the count of hyperlinks between pages on the corresponding hosts. </a:t>
            </a:r>
          </a:p>
          <a:p>
            <a:pPr algn="just"/>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8001000" cy="523220"/>
          </a:xfrm>
          <a:prstGeom prst="rect">
            <a:avLst/>
          </a:prstGeom>
          <a:noFill/>
        </p:spPr>
        <p:txBody>
          <a:bodyPr wrap="square" rtlCol="0">
            <a:spAutoFit/>
          </a:bodyPr>
          <a:lstStyle/>
          <a:p>
            <a:r>
              <a:rPr lang="en-US" sz="2800" b="1" dirty="0" smtClean="0">
                <a:solidFill>
                  <a:schemeClr val="tx2"/>
                </a:solidFill>
              </a:rPr>
              <a:t>Hostgraph – </a:t>
            </a:r>
            <a:r>
              <a:rPr lang="en-US" sz="2800" dirty="0" smtClean="0">
                <a:solidFill>
                  <a:schemeClr val="tx2"/>
                </a:solidFill>
              </a:rPr>
              <a:t>Country Domain Linkage …</a:t>
            </a:r>
            <a:r>
              <a:rPr lang="en-US" sz="2000" dirty="0" smtClean="0">
                <a:solidFill>
                  <a:schemeClr val="tx2"/>
                </a:solidFill>
              </a:rPr>
              <a:t>cont</a:t>
            </a:r>
            <a:endParaRPr lang="en-US" dirty="0">
              <a:solidFill>
                <a:schemeClr val="tx2"/>
              </a:solidFill>
            </a:endParaRPr>
          </a:p>
        </p:txBody>
      </p:sp>
      <p:cxnSp>
        <p:nvCxnSpPr>
          <p:cNvPr id="4" name="Straight Connector 3"/>
          <p:cNvCxnSpPr/>
          <p:nvPr/>
        </p:nvCxnSpPr>
        <p:spPr>
          <a:xfrm>
            <a:off x="762000" y="990600"/>
            <a:ext cx="7924800" cy="15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334000" y="1211282"/>
            <a:ext cx="3581400" cy="3970318"/>
          </a:xfrm>
          <a:prstGeom prst="rect">
            <a:avLst/>
          </a:prstGeom>
        </p:spPr>
        <p:txBody>
          <a:bodyPr wrap="square">
            <a:spAutoFit/>
          </a:bodyPr>
          <a:lstStyle/>
          <a:p>
            <a:pPr algn="just"/>
            <a:r>
              <a:rPr lang="en-US" dirty="0" smtClean="0"/>
              <a:t>In every case, there is a much higher number of links within the domain than to any other country domain; in fact, the next highest country domain typically receives       around</a:t>
            </a:r>
          </a:p>
          <a:p>
            <a:pPr algn="just"/>
            <a:r>
              <a:rPr lang="en-US" dirty="0" smtClean="0"/>
              <a:t>1% of all links, in comparison to the 50-90% of </a:t>
            </a:r>
            <a:r>
              <a:rPr lang="en-US" b="1" dirty="0" err="1" smtClean="0"/>
              <a:t>intradomain</a:t>
            </a:r>
            <a:r>
              <a:rPr lang="en-US" dirty="0" smtClean="0"/>
              <a:t> links.</a:t>
            </a:r>
          </a:p>
          <a:p>
            <a:pPr algn="just"/>
            <a:endParaRPr lang="en-US" dirty="0" smtClean="0"/>
          </a:p>
          <a:p>
            <a:pPr algn="just"/>
            <a:r>
              <a:rPr lang="en-US" dirty="0" smtClean="0"/>
              <a:t>There is also a much higher number of links to the .com domain, and even </a:t>
            </a:r>
            <a:r>
              <a:rPr lang="en-US" dirty="0" err="1" smtClean="0"/>
              <a:t>.net</a:t>
            </a:r>
            <a:r>
              <a:rPr lang="en-US" dirty="0" smtClean="0"/>
              <a:t>, and .org domains (not shown  here) usually have higher linkage than other countries, (on the order of 3-7%).</a:t>
            </a:r>
          </a:p>
        </p:txBody>
      </p:sp>
      <p:pic>
        <p:nvPicPr>
          <p:cNvPr id="2050" name="Picture 2"/>
          <p:cNvPicPr>
            <a:picLocks noChangeAspect="1" noChangeArrowheads="1"/>
          </p:cNvPicPr>
          <p:nvPr/>
        </p:nvPicPr>
        <p:blipFill>
          <a:blip r:embed="rId2"/>
          <a:srcRect l="51371" t="15584" r="12294" b="8571"/>
          <a:stretch>
            <a:fillRect/>
          </a:stretch>
        </p:blipFill>
        <p:spPr bwMode="auto">
          <a:xfrm>
            <a:off x="762000" y="1143000"/>
            <a:ext cx="4419600" cy="5562600"/>
          </a:xfrm>
          <a:prstGeom prst="rect">
            <a:avLst/>
          </a:prstGeom>
          <a:noFill/>
          <a:ln w="9525">
            <a:noFill/>
            <a:miter lim="800000"/>
            <a:headEnd/>
            <a:tailEnd/>
          </a:ln>
          <a:effectLst/>
        </p:spPr>
      </p:pic>
      <p:sp>
        <p:nvSpPr>
          <p:cNvPr id="7" name="Rectangle 6"/>
          <p:cNvSpPr/>
          <p:nvPr/>
        </p:nvSpPr>
        <p:spPr>
          <a:xfrm>
            <a:off x="1828800" y="1371600"/>
            <a:ext cx="609600" cy="4800600"/>
          </a:xfrm>
          <a:prstGeom prst="rect">
            <a:avLst/>
          </a:prstGeom>
          <a:solidFill>
            <a:srgbClr val="FFC000">
              <a:alpha val="10196"/>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95400" y="1295400"/>
            <a:ext cx="609600" cy="4800600"/>
          </a:xfrm>
          <a:prstGeom prst="rect">
            <a:avLst/>
          </a:prstGeom>
          <a:solidFill>
            <a:schemeClr val="accent1">
              <a:alpha val="10196"/>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Elbow Connector 11"/>
          <p:cNvCxnSpPr/>
          <p:nvPr/>
        </p:nvCxnSpPr>
        <p:spPr>
          <a:xfrm rot="10800000">
            <a:off x="2133600" y="1066800"/>
            <a:ext cx="3200400" cy="1295400"/>
          </a:xfrm>
          <a:prstGeom prst="bentConnector3">
            <a:avLst>
              <a:gd name="adj1" fmla="val 3722"/>
            </a:avLst>
          </a:prstGeom>
        </p:spPr>
        <p:style>
          <a:lnRef idx="3">
            <a:schemeClr val="accent6"/>
          </a:lnRef>
          <a:fillRef idx="0">
            <a:schemeClr val="accent6"/>
          </a:fillRef>
          <a:effectRef idx="2">
            <a:schemeClr val="accent6"/>
          </a:effectRef>
          <a:fontRef idx="minor">
            <a:schemeClr val="tx1"/>
          </a:fontRef>
        </p:style>
      </p:cxnSp>
      <p:cxnSp>
        <p:nvCxnSpPr>
          <p:cNvPr id="20" name="Straight Arrow Connector 19"/>
          <p:cNvCxnSpPr>
            <a:endCxn id="7" idx="0"/>
          </p:cNvCxnSpPr>
          <p:nvPr/>
        </p:nvCxnSpPr>
        <p:spPr>
          <a:xfrm rot="5400000">
            <a:off x="1981200" y="1219200"/>
            <a:ext cx="30480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1" name="Elbow Connector 20"/>
          <p:cNvCxnSpPr/>
          <p:nvPr/>
        </p:nvCxnSpPr>
        <p:spPr>
          <a:xfrm rot="10800000" flipV="1">
            <a:off x="1600200" y="4343400"/>
            <a:ext cx="3733800" cy="1904998"/>
          </a:xfrm>
          <a:prstGeom prst="bentConnector3">
            <a:avLst>
              <a:gd name="adj1" fmla="val 3090"/>
            </a:avLst>
          </a:prstGeom>
        </p:spPr>
        <p:style>
          <a:lnRef idx="3">
            <a:schemeClr val="accent1"/>
          </a:lnRef>
          <a:fillRef idx="0">
            <a:schemeClr val="accent1"/>
          </a:fillRef>
          <a:effectRef idx="2">
            <a:schemeClr val="accent1"/>
          </a:effectRef>
          <a:fontRef idx="minor">
            <a:schemeClr val="tx1"/>
          </a:fontRef>
        </p:style>
      </p:cxnSp>
      <p:cxnSp>
        <p:nvCxnSpPr>
          <p:cNvPr id="35" name="Straight Arrow Connector 34"/>
          <p:cNvCxnSpPr/>
          <p:nvPr/>
        </p:nvCxnSpPr>
        <p:spPr>
          <a:xfrm rot="5400000" flipH="1" flipV="1">
            <a:off x="1447006" y="6096000"/>
            <a:ext cx="305594" cy="79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8001000" cy="523220"/>
          </a:xfrm>
          <a:prstGeom prst="rect">
            <a:avLst/>
          </a:prstGeom>
          <a:noFill/>
        </p:spPr>
        <p:txBody>
          <a:bodyPr wrap="square" rtlCol="0">
            <a:spAutoFit/>
          </a:bodyPr>
          <a:lstStyle/>
          <a:p>
            <a:r>
              <a:rPr lang="en-US" sz="2800" b="1" dirty="0" smtClean="0">
                <a:solidFill>
                  <a:schemeClr val="tx2"/>
                </a:solidFill>
              </a:rPr>
              <a:t>Hostgraph – </a:t>
            </a:r>
            <a:r>
              <a:rPr lang="en-US" sz="2800" dirty="0" smtClean="0">
                <a:solidFill>
                  <a:schemeClr val="tx2"/>
                </a:solidFill>
              </a:rPr>
              <a:t>Country Domain Linkage…</a:t>
            </a:r>
            <a:r>
              <a:rPr lang="en-US" sz="2000" dirty="0" smtClean="0">
                <a:solidFill>
                  <a:schemeClr val="tx2"/>
                </a:solidFill>
              </a:rPr>
              <a:t>cont</a:t>
            </a:r>
            <a:endParaRPr lang="en-US" dirty="0">
              <a:solidFill>
                <a:schemeClr val="tx2"/>
              </a:solidFill>
            </a:endParaRPr>
          </a:p>
        </p:txBody>
      </p:sp>
      <p:cxnSp>
        <p:nvCxnSpPr>
          <p:cNvPr id="4" name="Straight Connector 3"/>
          <p:cNvCxnSpPr/>
          <p:nvPr/>
        </p:nvCxnSpPr>
        <p:spPr>
          <a:xfrm>
            <a:off x="762000" y="990600"/>
            <a:ext cx="7924800" cy="15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334000" y="1523286"/>
            <a:ext cx="3581400" cy="4247317"/>
          </a:xfrm>
          <a:prstGeom prst="rect">
            <a:avLst/>
          </a:prstGeom>
        </p:spPr>
        <p:txBody>
          <a:bodyPr wrap="square">
            <a:spAutoFit/>
          </a:bodyPr>
          <a:lstStyle/>
          <a:p>
            <a:pPr algn="just"/>
            <a:r>
              <a:rPr lang="en-US" dirty="0" smtClean="0"/>
              <a:t>The table also shows that, of the country domains, .de and .</a:t>
            </a:r>
            <a:r>
              <a:rPr lang="en-US" dirty="0" err="1" smtClean="0"/>
              <a:t>uk</a:t>
            </a:r>
            <a:r>
              <a:rPr lang="en-US" dirty="0" smtClean="0"/>
              <a:t> dominate. </a:t>
            </a:r>
          </a:p>
          <a:p>
            <a:pPr algn="just"/>
            <a:endParaRPr lang="en-US" dirty="0" smtClean="0"/>
          </a:p>
          <a:p>
            <a:pPr algn="just"/>
            <a:r>
              <a:rPr lang="en-US" dirty="0" smtClean="0"/>
              <a:t>This is due to the </a:t>
            </a:r>
            <a:r>
              <a:rPr lang="en-US" b="1" dirty="0" smtClean="0"/>
              <a:t>size of those domains </a:t>
            </a:r>
            <a:r>
              <a:rPr lang="en-US" dirty="0" smtClean="0"/>
              <a:t>– there are more hosts in each of these two domains than any other country domain </a:t>
            </a:r>
            <a:r>
              <a:rPr lang="en-US" b="1" dirty="0" smtClean="0"/>
              <a:t>except for .</a:t>
            </a:r>
            <a:r>
              <a:rPr lang="en-US" b="1" dirty="0" err="1" smtClean="0"/>
              <a:t>jp</a:t>
            </a:r>
            <a:r>
              <a:rPr lang="en-US" b="1" dirty="0" smtClean="0"/>
              <a:t>. </a:t>
            </a:r>
          </a:p>
          <a:p>
            <a:pPr algn="just"/>
            <a:endParaRPr lang="en-US" dirty="0" smtClean="0"/>
          </a:p>
          <a:p>
            <a:pPr algn="just"/>
            <a:r>
              <a:rPr lang="en-US" dirty="0" smtClean="0"/>
              <a:t>With so many web pages in .de and .</a:t>
            </a:r>
            <a:r>
              <a:rPr lang="en-US" dirty="0" err="1" smtClean="0"/>
              <a:t>uk</a:t>
            </a:r>
            <a:r>
              <a:rPr lang="en-US" dirty="0" smtClean="0"/>
              <a:t>, it’s simply more likely that a host will point into those domains. </a:t>
            </a:r>
          </a:p>
          <a:p>
            <a:pPr algn="just"/>
            <a:endParaRPr lang="en-US" dirty="0" smtClean="0"/>
          </a:p>
          <a:p>
            <a:pPr algn="just"/>
            <a:r>
              <a:rPr lang="en-US" dirty="0" smtClean="0"/>
              <a:t>.</a:t>
            </a:r>
            <a:r>
              <a:rPr lang="en-US" dirty="0" err="1" smtClean="0"/>
              <a:t>jp</a:t>
            </a:r>
            <a:r>
              <a:rPr lang="en-US" dirty="0" smtClean="0"/>
              <a:t> may not be as highly linked to</a:t>
            </a:r>
          </a:p>
          <a:p>
            <a:pPr algn="just"/>
            <a:r>
              <a:rPr lang="en-US" b="1" dirty="0" smtClean="0"/>
              <a:t>due to language differences.</a:t>
            </a:r>
          </a:p>
        </p:txBody>
      </p:sp>
      <p:pic>
        <p:nvPicPr>
          <p:cNvPr id="2050" name="Picture 2"/>
          <p:cNvPicPr>
            <a:picLocks noChangeAspect="1" noChangeArrowheads="1"/>
          </p:cNvPicPr>
          <p:nvPr/>
        </p:nvPicPr>
        <p:blipFill>
          <a:blip r:embed="rId2"/>
          <a:srcRect l="51371" t="15584" r="12294" b="8571"/>
          <a:stretch>
            <a:fillRect/>
          </a:stretch>
        </p:blipFill>
        <p:spPr bwMode="auto">
          <a:xfrm>
            <a:off x="762000" y="1143000"/>
            <a:ext cx="4419600" cy="5562600"/>
          </a:xfrm>
          <a:prstGeom prst="rect">
            <a:avLst/>
          </a:prstGeom>
          <a:noFill/>
          <a:ln w="9525">
            <a:noFill/>
            <a:miter lim="800000"/>
            <a:headEnd/>
            <a:tailEnd/>
          </a:ln>
          <a:effectLst/>
        </p:spPr>
      </p:pic>
      <p:sp>
        <p:nvSpPr>
          <p:cNvPr id="7" name="Rectangle 6"/>
          <p:cNvSpPr/>
          <p:nvPr/>
        </p:nvSpPr>
        <p:spPr>
          <a:xfrm>
            <a:off x="2438400" y="1828800"/>
            <a:ext cx="609600" cy="182880"/>
          </a:xfrm>
          <a:prstGeom prst="rect">
            <a:avLst/>
          </a:prstGeom>
          <a:solidFill>
            <a:srgbClr val="DEDE22">
              <a:alpha val="56078"/>
            </a:srgbClr>
          </a:solidFill>
          <a:ln w="3175">
            <a:solidFill>
              <a:srgbClr val="FBF0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438400" y="2057400"/>
            <a:ext cx="609600" cy="182880"/>
          </a:xfrm>
          <a:prstGeom prst="rect">
            <a:avLst/>
          </a:prstGeom>
          <a:solidFill>
            <a:srgbClr val="DEDE22">
              <a:alpha val="56078"/>
            </a:srgbClr>
          </a:solidFill>
          <a:ln w="3175">
            <a:solidFill>
              <a:srgbClr val="FBF0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38400" y="2286000"/>
            <a:ext cx="609600" cy="182880"/>
          </a:xfrm>
          <a:prstGeom prst="rect">
            <a:avLst/>
          </a:prstGeom>
          <a:solidFill>
            <a:srgbClr val="DEDE22">
              <a:alpha val="56078"/>
            </a:srgbClr>
          </a:solidFill>
          <a:ln w="3175">
            <a:solidFill>
              <a:srgbClr val="FBF0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38400" y="2941320"/>
            <a:ext cx="609600" cy="182880"/>
          </a:xfrm>
          <a:prstGeom prst="rect">
            <a:avLst/>
          </a:prstGeom>
          <a:solidFill>
            <a:srgbClr val="DEDE22">
              <a:alpha val="56078"/>
            </a:srgbClr>
          </a:solidFill>
          <a:ln w="3175">
            <a:solidFill>
              <a:srgbClr val="FBF0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438400" y="3124200"/>
            <a:ext cx="609600" cy="182880"/>
          </a:xfrm>
          <a:prstGeom prst="rect">
            <a:avLst/>
          </a:prstGeom>
          <a:solidFill>
            <a:srgbClr val="DEDE22">
              <a:alpha val="56078"/>
            </a:srgbClr>
          </a:solidFill>
          <a:ln w="3175">
            <a:solidFill>
              <a:srgbClr val="FBF0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0000" y="3581400"/>
            <a:ext cx="609600" cy="182880"/>
          </a:xfrm>
          <a:prstGeom prst="rect">
            <a:avLst/>
          </a:prstGeom>
          <a:solidFill>
            <a:srgbClr val="DEDE22">
              <a:alpha val="56078"/>
            </a:srgbClr>
          </a:solidFill>
          <a:ln w="3175">
            <a:solidFill>
              <a:srgbClr val="FBF0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10000" y="4617720"/>
            <a:ext cx="609600" cy="182880"/>
          </a:xfrm>
          <a:prstGeom prst="rect">
            <a:avLst/>
          </a:prstGeom>
          <a:solidFill>
            <a:srgbClr val="DEDE22">
              <a:alpha val="56078"/>
            </a:srgbClr>
          </a:solidFill>
          <a:ln w="3175">
            <a:solidFill>
              <a:srgbClr val="FBF0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8200" y="5684520"/>
            <a:ext cx="533400" cy="182880"/>
          </a:xfrm>
          <a:prstGeom prst="rect">
            <a:avLst/>
          </a:prstGeom>
          <a:solidFill>
            <a:srgbClr val="DEDE22">
              <a:alpha val="56078"/>
            </a:srgbClr>
          </a:solidFill>
          <a:ln w="3175">
            <a:solidFill>
              <a:srgbClr val="FBF0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124200" y="5913120"/>
            <a:ext cx="609600" cy="182880"/>
          </a:xfrm>
          <a:prstGeom prst="rect">
            <a:avLst/>
          </a:prstGeom>
          <a:solidFill>
            <a:srgbClr val="DEDE22">
              <a:alpha val="56078"/>
            </a:srgbClr>
          </a:solidFill>
          <a:ln w="3175">
            <a:solidFill>
              <a:srgbClr val="FBF0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124200" y="5455920"/>
            <a:ext cx="609600" cy="182880"/>
          </a:xfrm>
          <a:prstGeom prst="rect">
            <a:avLst/>
          </a:prstGeom>
          <a:solidFill>
            <a:srgbClr val="DEDE22">
              <a:alpha val="56078"/>
            </a:srgbClr>
          </a:solidFill>
          <a:ln w="3175">
            <a:solidFill>
              <a:srgbClr val="FBF0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124200" y="5257800"/>
            <a:ext cx="609600" cy="182880"/>
          </a:xfrm>
          <a:prstGeom prst="rect">
            <a:avLst/>
          </a:prstGeom>
          <a:solidFill>
            <a:srgbClr val="DEDE22">
              <a:alpha val="56078"/>
            </a:srgbClr>
          </a:solidFill>
          <a:ln w="3175">
            <a:solidFill>
              <a:srgbClr val="FBF0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124200" y="4846320"/>
            <a:ext cx="609600" cy="182880"/>
          </a:xfrm>
          <a:prstGeom prst="rect">
            <a:avLst/>
          </a:prstGeom>
          <a:solidFill>
            <a:srgbClr val="DEDE22">
              <a:alpha val="56078"/>
            </a:srgbClr>
          </a:solidFill>
          <a:ln w="3175">
            <a:solidFill>
              <a:srgbClr val="FBF0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124200" y="4389120"/>
            <a:ext cx="609600" cy="182880"/>
          </a:xfrm>
          <a:prstGeom prst="rect">
            <a:avLst/>
          </a:prstGeom>
          <a:solidFill>
            <a:srgbClr val="DEDE22">
              <a:alpha val="56078"/>
            </a:srgbClr>
          </a:solidFill>
          <a:ln w="3175">
            <a:solidFill>
              <a:srgbClr val="FBF0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124200" y="3779520"/>
            <a:ext cx="609600" cy="182880"/>
          </a:xfrm>
          <a:prstGeom prst="rect">
            <a:avLst/>
          </a:prstGeom>
          <a:solidFill>
            <a:srgbClr val="DEDE22">
              <a:alpha val="56078"/>
            </a:srgbClr>
          </a:solidFill>
          <a:ln w="3175">
            <a:solidFill>
              <a:srgbClr val="FBF0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124200" y="3352800"/>
            <a:ext cx="609600" cy="182880"/>
          </a:xfrm>
          <a:prstGeom prst="rect">
            <a:avLst/>
          </a:prstGeom>
          <a:solidFill>
            <a:srgbClr val="DEDE22">
              <a:alpha val="56078"/>
            </a:srgbClr>
          </a:solidFill>
          <a:ln w="3175">
            <a:solidFill>
              <a:srgbClr val="FBF0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810000" y="2712720"/>
            <a:ext cx="609600" cy="182880"/>
          </a:xfrm>
          <a:prstGeom prst="rect">
            <a:avLst/>
          </a:prstGeom>
          <a:solidFill>
            <a:srgbClr val="DEDE22">
              <a:alpha val="56078"/>
            </a:srgbClr>
          </a:solidFill>
          <a:ln w="3175">
            <a:solidFill>
              <a:srgbClr val="FBF0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19600" y="1645920"/>
            <a:ext cx="609600" cy="182880"/>
          </a:xfrm>
          <a:prstGeom prst="rect">
            <a:avLst/>
          </a:prstGeom>
          <a:solidFill>
            <a:srgbClr val="DEDE22">
              <a:alpha val="56078"/>
            </a:srgbClr>
          </a:solidFill>
          <a:ln w="3175">
            <a:solidFill>
              <a:srgbClr val="FBF0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124200" y="4160520"/>
            <a:ext cx="609600" cy="182880"/>
          </a:xfrm>
          <a:prstGeom prst="rect">
            <a:avLst/>
          </a:prstGeom>
          <a:solidFill>
            <a:srgbClr val="DEDE22">
              <a:alpha val="56078"/>
            </a:srgbClr>
          </a:solidFill>
          <a:ln w="3175">
            <a:solidFill>
              <a:srgbClr val="FBF0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810000" y="4008120"/>
            <a:ext cx="609600" cy="182880"/>
          </a:xfrm>
          <a:prstGeom prst="rect">
            <a:avLst/>
          </a:prstGeom>
          <a:solidFill>
            <a:srgbClr val="DEDE22">
              <a:alpha val="56078"/>
            </a:srgbClr>
          </a:solidFill>
          <a:ln w="3175">
            <a:solidFill>
              <a:srgbClr val="FBF0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810000" y="5029200"/>
            <a:ext cx="609600" cy="182880"/>
          </a:xfrm>
          <a:prstGeom prst="rect">
            <a:avLst/>
          </a:prstGeom>
          <a:solidFill>
            <a:srgbClr val="DEDE22">
              <a:alpha val="56078"/>
            </a:srgbClr>
          </a:solidFill>
          <a:ln w="3175">
            <a:solidFill>
              <a:srgbClr val="FBF0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419600" y="1874520"/>
            <a:ext cx="609600" cy="182880"/>
          </a:xfrm>
          <a:prstGeom prst="rect">
            <a:avLst/>
          </a:prstGeom>
          <a:solidFill>
            <a:schemeClr val="tx2">
              <a:lumMod val="40000"/>
              <a:lumOff val="60000"/>
              <a:alpha val="56078"/>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810000" y="2057400"/>
            <a:ext cx="609600" cy="182880"/>
          </a:xfrm>
          <a:prstGeom prst="rect">
            <a:avLst/>
          </a:prstGeom>
          <a:solidFill>
            <a:schemeClr val="tx2">
              <a:lumMod val="40000"/>
              <a:lumOff val="60000"/>
              <a:alpha val="56078"/>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419600" y="2286000"/>
            <a:ext cx="609600" cy="182880"/>
          </a:xfrm>
          <a:prstGeom prst="rect">
            <a:avLst/>
          </a:prstGeom>
          <a:solidFill>
            <a:schemeClr val="tx2">
              <a:lumMod val="40000"/>
              <a:lumOff val="60000"/>
              <a:alpha val="56078"/>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810000" y="2484120"/>
            <a:ext cx="609600" cy="182880"/>
          </a:xfrm>
          <a:prstGeom prst="rect">
            <a:avLst/>
          </a:prstGeom>
          <a:solidFill>
            <a:schemeClr val="tx2">
              <a:lumMod val="40000"/>
              <a:lumOff val="60000"/>
              <a:alpha val="56078"/>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124200" y="2712720"/>
            <a:ext cx="609600" cy="182880"/>
          </a:xfrm>
          <a:prstGeom prst="rect">
            <a:avLst/>
          </a:prstGeom>
          <a:solidFill>
            <a:schemeClr val="tx2">
              <a:lumMod val="40000"/>
              <a:lumOff val="60000"/>
              <a:alpha val="56078"/>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124200" y="3124200"/>
            <a:ext cx="609600" cy="182880"/>
          </a:xfrm>
          <a:prstGeom prst="rect">
            <a:avLst/>
          </a:prstGeom>
          <a:solidFill>
            <a:schemeClr val="tx2">
              <a:lumMod val="40000"/>
              <a:lumOff val="60000"/>
              <a:alpha val="56078"/>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438400" y="3352800"/>
            <a:ext cx="609600" cy="182880"/>
          </a:xfrm>
          <a:prstGeom prst="rect">
            <a:avLst/>
          </a:prstGeom>
          <a:solidFill>
            <a:schemeClr val="tx2">
              <a:lumMod val="40000"/>
              <a:lumOff val="60000"/>
              <a:alpha val="56078"/>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124200" y="3550920"/>
            <a:ext cx="609600" cy="182880"/>
          </a:xfrm>
          <a:prstGeom prst="rect">
            <a:avLst/>
          </a:prstGeom>
          <a:solidFill>
            <a:schemeClr val="tx2">
              <a:lumMod val="40000"/>
              <a:lumOff val="60000"/>
              <a:alpha val="56078"/>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438400" y="3779520"/>
            <a:ext cx="609600" cy="182880"/>
          </a:xfrm>
          <a:prstGeom prst="rect">
            <a:avLst/>
          </a:prstGeom>
          <a:solidFill>
            <a:schemeClr val="tx2">
              <a:lumMod val="40000"/>
              <a:lumOff val="60000"/>
              <a:alpha val="56078"/>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495800" y="3962400"/>
            <a:ext cx="609600" cy="182880"/>
          </a:xfrm>
          <a:prstGeom prst="rect">
            <a:avLst/>
          </a:prstGeom>
          <a:solidFill>
            <a:schemeClr val="tx2">
              <a:lumMod val="40000"/>
              <a:lumOff val="60000"/>
              <a:alpha val="56078"/>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810000" y="4191000"/>
            <a:ext cx="609600" cy="182880"/>
          </a:xfrm>
          <a:prstGeom prst="rect">
            <a:avLst/>
          </a:prstGeom>
          <a:solidFill>
            <a:schemeClr val="tx2">
              <a:lumMod val="40000"/>
              <a:lumOff val="60000"/>
              <a:alpha val="56078"/>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438400" y="4419600"/>
            <a:ext cx="609600" cy="182880"/>
          </a:xfrm>
          <a:prstGeom prst="rect">
            <a:avLst/>
          </a:prstGeom>
          <a:solidFill>
            <a:schemeClr val="tx2">
              <a:lumMod val="40000"/>
              <a:lumOff val="60000"/>
              <a:alpha val="56078"/>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438400" y="4617720"/>
            <a:ext cx="609600" cy="182880"/>
          </a:xfrm>
          <a:prstGeom prst="rect">
            <a:avLst/>
          </a:prstGeom>
          <a:solidFill>
            <a:schemeClr val="tx2">
              <a:lumMod val="40000"/>
              <a:lumOff val="60000"/>
              <a:alpha val="56078"/>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438400" y="4846320"/>
            <a:ext cx="609600" cy="182880"/>
          </a:xfrm>
          <a:prstGeom prst="rect">
            <a:avLst/>
          </a:prstGeom>
          <a:solidFill>
            <a:schemeClr val="tx2">
              <a:lumMod val="40000"/>
              <a:lumOff val="60000"/>
              <a:alpha val="56078"/>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495800" y="5029200"/>
            <a:ext cx="609600" cy="182880"/>
          </a:xfrm>
          <a:prstGeom prst="rect">
            <a:avLst/>
          </a:prstGeom>
          <a:solidFill>
            <a:schemeClr val="tx2">
              <a:lumMod val="40000"/>
              <a:lumOff val="60000"/>
              <a:alpha val="56078"/>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810000" y="5257800"/>
            <a:ext cx="609600" cy="182880"/>
          </a:xfrm>
          <a:prstGeom prst="rect">
            <a:avLst/>
          </a:prstGeom>
          <a:solidFill>
            <a:schemeClr val="tx2">
              <a:lumMod val="40000"/>
              <a:lumOff val="60000"/>
              <a:alpha val="56078"/>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495800" y="5913120"/>
            <a:ext cx="609600" cy="182880"/>
          </a:xfrm>
          <a:prstGeom prst="rect">
            <a:avLst/>
          </a:prstGeom>
          <a:solidFill>
            <a:schemeClr val="tx2">
              <a:lumMod val="40000"/>
              <a:lumOff val="60000"/>
              <a:alpha val="56078"/>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438400" y="5684520"/>
            <a:ext cx="609600" cy="182880"/>
          </a:xfrm>
          <a:prstGeom prst="rect">
            <a:avLst/>
          </a:prstGeom>
          <a:solidFill>
            <a:schemeClr val="tx2">
              <a:lumMod val="40000"/>
              <a:lumOff val="60000"/>
              <a:alpha val="56078"/>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838200" y="2895600"/>
            <a:ext cx="533400" cy="182880"/>
          </a:xfrm>
          <a:prstGeom prst="rect">
            <a:avLst/>
          </a:prstGeom>
          <a:solidFill>
            <a:schemeClr val="tx2">
              <a:lumMod val="40000"/>
              <a:lumOff val="60000"/>
              <a:alpha val="56078"/>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8001000" cy="523220"/>
          </a:xfrm>
          <a:prstGeom prst="rect">
            <a:avLst/>
          </a:prstGeom>
          <a:noFill/>
        </p:spPr>
        <p:txBody>
          <a:bodyPr wrap="square" rtlCol="0">
            <a:spAutoFit/>
          </a:bodyPr>
          <a:lstStyle/>
          <a:p>
            <a:r>
              <a:rPr lang="en-US" sz="2800" b="1" dirty="0" smtClean="0">
                <a:solidFill>
                  <a:schemeClr val="tx2"/>
                </a:solidFill>
              </a:rPr>
              <a:t>Hostgraph – </a:t>
            </a:r>
            <a:r>
              <a:rPr lang="en-US" sz="2800" dirty="0" smtClean="0">
                <a:solidFill>
                  <a:schemeClr val="tx2"/>
                </a:solidFill>
              </a:rPr>
              <a:t>Country Domain Linkage…</a:t>
            </a:r>
            <a:r>
              <a:rPr lang="en-US" sz="2000" dirty="0" smtClean="0">
                <a:solidFill>
                  <a:schemeClr val="tx2"/>
                </a:solidFill>
              </a:rPr>
              <a:t>cont</a:t>
            </a:r>
            <a:endParaRPr lang="en-US" dirty="0">
              <a:solidFill>
                <a:schemeClr val="tx2"/>
              </a:solidFill>
            </a:endParaRPr>
          </a:p>
        </p:txBody>
      </p:sp>
      <p:cxnSp>
        <p:nvCxnSpPr>
          <p:cNvPr id="4" name="Straight Connector 3"/>
          <p:cNvCxnSpPr/>
          <p:nvPr/>
        </p:nvCxnSpPr>
        <p:spPr>
          <a:xfrm>
            <a:off x="762000" y="990600"/>
            <a:ext cx="7924800" cy="15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62000" y="1371600"/>
            <a:ext cx="8153400" cy="5078313"/>
          </a:xfrm>
          <a:prstGeom prst="rect">
            <a:avLst/>
          </a:prstGeom>
        </p:spPr>
        <p:txBody>
          <a:bodyPr wrap="square">
            <a:spAutoFit/>
          </a:bodyPr>
          <a:lstStyle/>
          <a:p>
            <a:pPr algn="just"/>
            <a:r>
              <a:rPr lang="en-US" dirty="0" smtClean="0"/>
              <a:t>If we ignore the presence of .de and .</a:t>
            </a:r>
            <a:r>
              <a:rPr lang="en-US" dirty="0" err="1" smtClean="0"/>
              <a:t>uk</a:t>
            </a:r>
            <a:r>
              <a:rPr lang="en-US" dirty="0" smtClean="0"/>
              <a:t> in each country domain’s top link destinations, we see that two other trends emerge. </a:t>
            </a:r>
          </a:p>
          <a:p>
            <a:pPr algn="just"/>
            <a:endParaRPr lang="en-US" dirty="0" smtClean="0"/>
          </a:p>
          <a:p>
            <a:pPr algn="just"/>
            <a:r>
              <a:rPr lang="en-US" dirty="0" smtClean="0"/>
              <a:t>The first is that there is often strong geographical connections between a source domain and its most highly linked to domains. </a:t>
            </a:r>
          </a:p>
          <a:p>
            <a:pPr algn="just"/>
            <a:endParaRPr lang="en-US" dirty="0" smtClean="0"/>
          </a:p>
          <a:p>
            <a:pPr algn="just"/>
            <a:r>
              <a:rPr lang="en-US" dirty="0" smtClean="0"/>
              <a:t>Examples - Germany’s most highly linked to domains are Switzerland, Austria, Netherlands and France. Norway’s are Sweden, Denmark, Estonia, Soviet Union, and Finland. New Zealand’s is Australia.</a:t>
            </a:r>
          </a:p>
          <a:p>
            <a:pPr algn="just"/>
            <a:endParaRPr lang="en-US" dirty="0" smtClean="0"/>
          </a:p>
          <a:p>
            <a:pPr algn="just"/>
            <a:r>
              <a:rPr lang="en-US" dirty="0" smtClean="0"/>
              <a:t>The linkages are not always reciprocal, however. </a:t>
            </a:r>
          </a:p>
          <a:p>
            <a:pPr algn="just"/>
            <a:endParaRPr lang="en-US" dirty="0" smtClean="0"/>
          </a:p>
          <a:p>
            <a:pPr algn="just"/>
            <a:r>
              <a:rPr lang="en-US" dirty="0" smtClean="0"/>
              <a:t>Examples - while China’s top linkages are to Taiwan, Japan, and Hong Kong, and Hong Kong’s are to Taiwan and China, China and Hong Kong do not show up in Taiwan’s linkages until positions 5 and 6 (again ignoring .de and .</a:t>
            </a:r>
            <a:r>
              <a:rPr lang="en-US" dirty="0" err="1" smtClean="0"/>
              <a:t>uk</a:t>
            </a:r>
            <a:r>
              <a:rPr lang="en-US" dirty="0" smtClean="0"/>
              <a:t>). New Zealand’s position on Australia’s list is not first, but fourth.</a:t>
            </a:r>
          </a:p>
          <a:p>
            <a:pPr algn="just"/>
            <a:endParaRPr lang="en-US" b="1" dirty="0" smtClean="0"/>
          </a:p>
          <a:p>
            <a:pPr algn="just"/>
            <a:r>
              <a:rPr lang="en-US" b="1" dirty="0" smtClean="0"/>
              <a:t>Political and economic relationships might explain these asymmetries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8001000" cy="523220"/>
          </a:xfrm>
          <a:prstGeom prst="rect">
            <a:avLst/>
          </a:prstGeom>
          <a:noFill/>
        </p:spPr>
        <p:txBody>
          <a:bodyPr wrap="square" rtlCol="0">
            <a:spAutoFit/>
          </a:bodyPr>
          <a:lstStyle/>
          <a:p>
            <a:r>
              <a:rPr lang="en-US" sz="2800" b="1" dirty="0" smtClean="0">
                <a:solidFill>
                  <a:schemeClr val="tx2"/>
                </a:solidFill>
              </a:rPr>
              <a:t>Hostgraph – </a:t>
            </a:r>
            <a:r>
              <a:rPr lang="en-US" sz="2800" dirty="0" smtClean="0">
                <a:solidFill>
                  <a:schemeClr val="tx2"/>
                </a:solidFill>
              </a:rPr>
              <a:t>Country Domain Linkage…</a:t>
            </a:r>
            <a:r>
              <a:rPr lang="en-US" sz="2000" dirty="0" smtClean="0">
                <a:solidFill>
                  <a:schemeClr val="tx2"/>
                </a:solidFill>
              </a:rPr>
              <a:t>cont</a:t>
            </a:r>
            <a:endParaRPr lang="en-US" dirty="0">
              <a:solidFill>
                <a:schemeClr val="tx2"/>
              </a:solidFill>
            </a:endParaRPr>
          </a:p>
        </p:txBody>
      </p:sp>
      <p:cxnSp>
        <p:nvCxnSpPr>
          <p:cNvPr id="4" name="Straight Connector 3"/>
          <p:cNvCxnSpPr/>
          <p:nvPr/>
        </p:nvCxnSpPr>
        <p:spPr>
          <a:xfrm>
            <a:off x="762000" y="990600"/>
            <a:ext cx="7924800" cy="15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62000" y="1371600"/>
            <a:ext cx="8153400" cy="3693319"/>
          </a:xfrm>
          <a:prstGeom prst="rect">
            <a:avLst/>
          </a:prstGeom>
        </p:spPr>
        <p:txBody>
          <a:bodyPr wrap="square">
            <a:spAutoFit/>
          </a:bodyPr>
          <a:lstStyle/>
          <a:p>
            <a:r>
              <a:rPr lang="en-US" dirty="0" smtClean="0"/>
              <a:t>The other trend is that </a:t>
            </a:r>
            <a:r>
              <a:rPr lang="en-US" b="1" dirty="0" smtClean="0"/>
              <a:t>language affiliations can override geographical affiliations</a:t>
            </a:r>
            <a:r>
              <a:rPr lang="en-US" dirty="0" smtClean="0"/>
              <a:t>. </a:t>
            </a:r>
          </a:p>
          <a:p>
            <a:endParaRPr lang="en-US" dirty="0" smtClean="0"/>
          </a:p>
          <a:p>
            <a:r>
              <a:rPr lang="en-US" dirty="0" smtClean="0"/>
              <a:t>The strongest example of this is Brazil’s top linkage to Portugal, and Portugal’s to Brazil. </a:t>
            </a:r>
          </a:p>
          <a:p>
            <a:endParaRPr lang="en-US" dirty="0" smtClean="0"/>
          </a:p>
          <a:p>
            <a:r>
              <a:rPr lang="en-US" dirty="0" smtClean="0"/>
              <a:t>Spain doesn’t appear in Portugal’s linkages until position 5, despite its strong geographical connection to Portugal. </a:t>
            </a:r>
          </a:p>
          <a:p>
            <a:endParaRPr lang="en-US" dirty="0" smtClean="0"/>
          </a:p>
          <a:p>
            <a:r>
              <a:rPr lang="en-US" dirty="0" smtClean="0"/>
              <a:t>There is also a strong English language affinity among US, UK, Australia, and New Zealand. </a:t>
            </a:r>
          </a:p>
          <a:p>
            <a:endParaRPr lang="en-US" dirty="0" smtClean="0"/>
          </a:p>
          <a:p>
            <a:r>
              <a:rPr lang="en-US" b="1" dirty="0" smtClean="0"/>
              <a:t>Examples like this support the intuition that linkages on the web are strongly influenced by shared language.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8001000" cy="523220"/>
          </a:xfrm>
          <a:prstGeom prst="rect">
            <a:avLst/>
          </a:prstGeom>
          <a:noFill/>
        </p:spPr>
        <p:txBody>
          <a:bodyPr wrap="square" rtlCol="0">
            <a:spAutoFit/>
          </a:bodyPr>
          <a:lstStyle/>
          <a:p>
            <a:r>
              <a:rPr lang="en-US" sz="2800" b="1" dirty="0" smtClean="0">
                <a:solidFill>
                  <a:schemeClr val="tx2"/>
                </a:solidFill>
              </a:rPr>
              <a:t>Hostgraph – </a:t>
            </a:r>
            <a:r>
              <a:rPr lang="en-US" sz="2800" dirty="0" smtClean="0">
                <a:solidFill>
                  <a:schemeClr val="tx2"/>
                </a:solidFill>
              </a:rPr>
              <a:t>Mining Related Web Hosts</a:t>
            </a:r>
            <a:endParaRPr lang="en-US" dirty="0">
              <a:solidFill>
                <a:schemeClr val="tx2"/>
              </a:solidFill>
            </a:endParaRPr>
          </a:p>
        </p:txBody>
      </p:sp>
      <p:cxnSp>
        <p:nvCxnSpPr>
          <p:cNvPr id="4" name="Straight Connector 3"/>
          <p:cNvCxnSpPr/>
          <p:nvPr/>
        </p:nvCxnSpPr>
        <p:spPr>
          <a:xfrm>
            <a:off x="762000" y="990600"/>
            <a:ext cx="7924800" cy="15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62000" y="1371600"/>
            <a:ext cx="8153400" cy="3139321"/>
          </a:xfrm>
          <a:prstGeom prst="rect">
            <a:avLst/>
          </a:prstGeom>
        </p:spPr>
        <p:txBody>
          <a:bodyPr wrap="square">
            <a:spAutoFit/>
          </a:bodyPr>
          <a:lstStyle/>
          <a:p>
            <a:r>
              <a:rPr lang="en-US" dirty="0" smtClean="0"/>
              <a:t>The authors discuss possibility of using connectivity based web data mining to extract significant relationships between hosts on the web based on connectivity within the </a:t>
            </a:r>
            <a:r>
              <a:rPr lang="en-US" dirty="0" err="1" smtClean="0"/>
              <a:t>hostgraph</a:t>
            </a:r>
            <a:r>
              <a:rPr lang="en-US" dirty="0" smtClean="0"/>
              <a:t> </a:t>
            </a:r>
          </a:p>
          <a:p>
            <a:endParaRPr lang="en-US" dirty="0" smtClean="0"/>
          </a:p>
          <a:p>
            <a:r>
              <a:rPr lang="en-US" dirty="0" smtClean="0"/>
              <a:t>They explain the method of discovering related web hosts using the hyperlink structure of the host graph </a:t>
            </a:r>
          </a:p>
          <a:p>
            <a:endParaRPr lang="en-US" dirty="0" smtClean="0"/>
          </a:p>
          <a:p>
            <a:r>
              <a:rPr lang="en-US" dirty="0" smtClean="0"/>
              <a:t>Two forms of relatedness in the </a:t>
            </a:r>
            <a:r>
              <a:rPr lang="en-US" dirty="0" err="1" smtClean="0"/>
              <a:t>hostgraph</a:t>
            </a:r>
            <a:r>
              <a:rPr lang="en-US" dirty="0" smtClean="0"/>
              <a:t> are examined.</a:t>
            </a:r>
          </a:p>
          <a:p>
            <a:endParaRPr lang="en-US" dirty="0" smtClean="0"/>
          </a:p>
          <a:p>
            <a:pPr lvl="2"/>
            <a:r>
              <a:rPr lang="en-US" dirty="0" smtClean="0"/>
              <a:t>1 . Relatedness by Link Frequency</a:t>
            </a:r>
          </a:p>
          <a:p>
            <a:pPr lvl="2"/>
            <a:r>
              <a:rPr lang="en-US" dirty="0" smtClean="0"/>
              <a:t>2 . Relatedness by </a:t>
            </a:r>
            <a:r>
              <a:rPr lang="en-US" dirty="0" err="1" smtClean="0"/>
              <a:t>Cocitation</a:t>
            </a: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8001000" cy="523220"/>
          </a:xfrm>
          <a:prstGeom prst="rect">
            <a:avLst/>
          </a:prstGeom>
          <a:noFill/>
        </p:spPr>
        <p:txBody>
          <a:bodyPr wrap="square" rtlCol="0">
            <a:spAutoFit/>
          </a:bodyPr>
          <a:lstStyle/>
          <a:p>
            <a:r>
              <a:rPr lang="en-US" sz="2800" b="1" dirty="0" smtClean="0">
                <a:solidFill>
                  <a:schemeClr val="tx2"/>
                </a:solidFill>
              </a:rPr>
              <a:t>Mining Related Web Hosts </a:t>
            </a:r>
            <a:r>
              <a:rPr lang="en-US" sz="2800" dirty="0" smtClean="0">
                <a:solidFill>
                  <a:schemeClr val="tx2"/>
                </a:solidFill>
              </a:rPr>
              <a:t>- </a:t>
            </a:r>
            <a:r>
              <a:rPr lang="en-US" sz="2800" dirty="0" smtClean="0"/>
              <a:t> based on Link Frequency</a:t>
            </a:r>
            <a:r>
              <a:rPr lang="en-US" sz="2800" dirty="0" smtClean="0">
                <a:solidFill>
                  <a:schemeClr val="tx2"/>
                </a:solidFill>
              </a:rPr>
              <a:t> </a:t>
            </a:r>
            <a:endParaRPr lang="en-US" dirty="0">
              <a:solidFill>
                <a:schemeClr val="tx2"/>
              </a:solidFill>
            </a:endParaRPr>
          </a:p>
        </p:txBody>
      </p:sp>
      <p:cxnSp>
        <p:nvCxnSpPr>
          <p:cNvPr id="4" name="Straight Connector 3"/>
          <p:cNvCxnSpPr/>
          <p:nvPr/>
        </p:nvCxnSpPr>
        <p:spPr>
          <a:xfrm>
            <a:off x="762000" y="990600"/>
            <a:ext cx="7924800" cy="15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62000" y="1295400"/>
            <a:ext cx="7696200" cy="3139321"/>
          </a:xfrm>
          <a:prstGeom prst="rect">
            <a:avLst/>
          </a:prstGeom>
        </p:spPr>
        <p:txBody>
          <a:bodyPr wrap="square">
            <a:spAutoFit/>
          </a:bodyPr>
          <a:lstStyle/>
          <a:p>
            <a:r>
              <a:rPr lang="en-US" dirty="0" smtClean="0"/>
              <a:t>A simple technique to find related hosts is based on the pruning of edges in the </a:t>
            </a:r>
            <a:r>
              <a:rPr lang="en-US" dirty="0" err="1" smtClean="0"/>
              <a:t>hostgraph</a:t>
            </a:r>
            <a:r>
              <a:rPr lang="en-US" dirty="0" smtClean="0"/>
              <a:t> based on edge weight. </a:t>
            </a:r>
            <a:br>
              <a:rPr lang="en-US" dirty="0" smtClean="0"/>
            </a:br>
            <a:r>
              <a:rPr lang="en-US" dirty="0" smtClean="0"/>
              <a:t/>
            </a:r>
            <a:br>
              <a:rPr lang="en-US" dirty="0" smtClean="0"/>
            </a:br>
            <a:r>
              <a:rPr lang="en-US" dirty="0" smtClean="0"/>
              <a:t>Only strong edges remain, revealing connections between hosts that are stronger than mere citation.</a:t>
            </a:r>
          </a:p>
          <a:p>
            <a:endParaRPr lang="en-US" dirty="0" smtClean="0"/>
          </a:p>
          <a:p>
            <a:r>
              <a:rPr lang="en-US" dirty="0" smtClean="0"/>
              <a:t>All edges in the graph with weight less than 500 are pruned. </a:t>
            </a:r>
          </a:p>
          <a:p>
            <a:endParaRPr lang="en-US" dirty="0" smtClean="0"/>
          </a:p>
          <a:p>
            <a:r>
              <a:rPr lang="en-US" dirty="0" smtClean="0"/>
              <a:t>Quantitatively this reduced the set of edges to 139,900 pairs in August 2000 (i.e., the number of ordered host pairs with at least 500 individual hyperlinks between their pages),and to 34,600 in Oct 1999.</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8001000" cy="523220"/>
          </a:xfrm>
          <a:prstGeom prst="rect">
            <a:avLst/>
          </a:prstGeom>
          <a:noFill/>
        </p:spPr>
        <p:txBody>
          <a:bodyPr wrap="square" rtlCol="0">
            <a:spAutoFit/>
          </a:bodyPr>
          <a:lstStyle/>
          <a:p>
            <a:r>
              <a:rPr lang="en-US" sz="2800" b="1" dirty="0" smtClean="0">
                <a:solidFill>
                  <a:schemeClr val="tx2"/>
                </a:solidFill>
              </a:rPr>
              <a:t>Mining Related Web Hosts </a:t>
            </a:r>
            <a:r>
              <a:rPr lang="en-US" sz="2800" dirty="0" smtClean="0">
                <a:solidFill>
                  <a:schemeClr val="tx2"/>
                </a:solidFill>
              </a:rPr>
              <a:t>- </a:t>
            </a:r>
            <a:r>
              <a:rPr lang="en-US" sz="2800" dirty="0" smtClean="0"/>
              <a:t> based on Link Frequency</a:t>
            </a:r>
            <a:r>
              <a:rPr lang="en-US" sz="2800" dirty="0" smtClean="0">
                <a:solidFill>
                  <a:schemeClr val="tx2"/>
                </a:solidFill>
              </a:rPr>
              <a:t> </a:t>
            </a:r>
            <a:endParaRPr lang="en-US" dirty="0">
              <a:solidFill>
                <a:schemeClr val="tx2"/>
              </a:solidFill>
            </a:endParaRPr>
          </a:p>
        </p:txBody>
      </p:sp>
      <p:cxnSp>
        <p:nvCxnSpPr>
          <p:cNvPr id="4" name="Straight Connector 3"/>
          <p:cNvCxnSpPr/>
          <p:nvPr/>
        </p:nvCxnSpPr>
        <p:spPr>
          <a:xfrm>
            <a:off x="762000" y="990600"/>
            <a:ext cx="7924800" cy="15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62000" y="1219200"/>
            <a:ext cx="8001000" cy="5355312"/>
          </a:xfrm>
          <a:prstGeom prst="rect">
            <a:avLst/>
          </a:prstGeom>
        </p:spPr>
        <p:txBody>
          <a:bodyPr wrap="square">
            <a:spAutoFit/>
          </a:bodyPr>
          <a:lstStyle/>
          <a:p>
            <a:r>
              <a:rPr lang="en-US" dirty="0" smtClean="0"/>
              <a:t>They identified several explanations for strongly connected host pairs that didn’t seem to be otherwise related:</a:t>
            </a:r>
            <a:br>
              <a:rPr lang="en-US" dirty="0" smtClean="0"/>
            </a:br>
            <a:r>
              <a:rPr lang="en-US" dirty="0" smtClean="0"/>
              <a:t/>
            </a:r>
            <a:br>
              <a:rPr lang="en-US" dirty="0" smtClean="0"/>
            </a:br>
            <a:r>
              <a:rPr lang="en-US" b="1" dirty="0" smtClean="0"/>
              <a:t>Large Hosts</a:t>
            </a:r>
            <a:r>
              <a:rPr lang="en-US" dirty="0" smtClean="0"/>
              <a:t>: Large hosts like www.geocities.com  and members.aol.com have high mutual edge weights by virtue of their immense size</a:t>
            </a:r>
          </a:p>
          <a:p>
            <a:endParaRPr lang="en-US" dirty="0" smtClean="0"/>
          </a:p>
          <a:p>
            <a:r>
              <a:rPr lang="en-US" b="1" dirty="0" smtClean="0"/>
              <a:t>Boilerplate</a:t>
            </a:r>
            <a:r>
              <a:rPr lang="en-US" dirty="0" smtClean="0"/>
              <a:t>: Some hosts use a page template on all pages. If this template has cross-host links it leads to a high edge weight</a:t>
            </a:r>
          </a:p>
          <a:p>
            <a:endParaRPr lang="en-US" dirty="0" smtClean="0"/>
          </a:p>
          <a:p>
            <a:r>
              <a:rPr lang="en-US" b="1" dirty="0" smtClean="0"/>
              <a:t>Multi-Host Sites</a:t>
            </a:r>
            <a:r>
              <a:rPr lang="en-US" dirty="0" smtClean="0"/>
              <a:t>: A site that spans multiple hosts may have many references between the hosts</a:t>
            </a:r>
          </a:p>
          <a:p>
            <a:endParaRPr lang="en-US" dirty="0" smtClean="0"/>
          </a:p>
          <a:p>
            <a:r>
              <a:rPr lang="en-US" b="1" dirty="0" smtClean="0"/>
              <a:t>Spam</a:t>
            </a:r>
            <a:r>
              <a:rPr lang="en-US" dirty="0" smtClean="0"/>
              <a:t>: A large factor is the activities of “search engine optimizers” who try to manufacture highly connected graphs to promote specific web sites (especially for pornography)</a:t>
            </a:r>
            <a:br>
              <a:rPr lang="en-US" dirty="0" smtClean="0"/>
            </a:br>
            <a:endParaRPr lang="en-US" dirty="0" smtClean="0"/>
          </a:p>
          <a:p>
            <a:r>
              <a:rPr lang="en-US" b="1" dirty="0" smtClean="0"/>
              <a:t>Affiliate Programs</a:t>
            </a:r>
            <a:r>
              <a:rPr lang="en-US" dirty="0" smtClean="0"/>
              <a:t>: Web sites like Amazon encourage third party web sites to host pages that link back to content on their site (e.g., specific books), rewarding</a:t>
            </a:r>
          </a:p>
          <a:p>
            <a:r>
              <a:rPr lang="en-US" dirty="0" smtClean="0"/>
              <a:t>them for the traffic sent through</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8001000" cy="523220"/>
          </a:xfrm>
          <a:prstGeom prst="rect">
            <a:avLst/>
          </a:prstGeom>
          <a:noFill/>
        </p:spPr>
        <p:txBody>
          <a:bodyPr wrap="square" rtlCol="0">
            <a:spAutoFit/>
          </a:bodyPr>
          <a:lstStyle/>
          <a:p>
            <a:r>
              <a:rPr lang="en-US" sz="2800" b="1" dirty="0" smtClean="0">
                <a:solidFill>
                  <a:schemeClr val="tx2"/>
                </a:solidFill>
              </a:rPr>
              <a:t>Mining Related Web Hosts </a:t>
            </a:r>
            <a:r>
              <a:rPr lang="en-US" sz="2800" dirty="0" smtClean="0">
                <a:solidFill>
                  <a:schemeClr val="tx2"/>
                </a:solidFill>
              </a:rPr>
              <a:t>- </a:t>
            </a:r>
            <a:r>
              <a:rPr lang="en-US" sz="2800" dirty="0" smtClean="0"/>
              <a:t> based on </a:t>
            </a:r>
            <a:r>
              <a:rPr lang="en-US" sz="2800" dirty="0" err="1" smtClean="0"/>
              <a:t>Cocitation</a:t>
            </a:r>
            <a:endParaRPr lang="en-US" dirty="0">
              <a:solidFill>
                <a:schemeClr val="tx2"/>
              </a:solidFill>
            </a:endParaRPr>
          </a:p>
        </p:txBody>
      </p:sp>
      <p:cxnSp>
        <p:nvCxnSpPr>
          <p:cNvPr id="4" name="Straight Connector 3"/>
          <p:cNvCxnSpPr/>
          <p:nvPr/>
        </p:nvCxnSpPr>
        <p:spPr>
          <a:xfrm>
            <a:off x="762000" y="990600"/>
            <a:ext cx="7924800" cy="15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62000" y="1143000"/>
            <a:ext cx="8001000" cy="3416320"/>
          </a:xfrm>
          <a:prstGeom prst="rect">
            <a:avLst/>
          </a:prstGeom>
        </p:spPr>
        <p:txBody>
          <a:bodyPr wrap="square">
            <a:spAutoFit/>
          </a:bodyPr>
          <a:lstStyle/>
          <a:p>
            <a:r>
              <a:rPr lang="en-US" dirty="0" smtClean="0"/>
              <a:t>Co citation analysis basically employed to find the related WebPages. </a:t>
            </a:r>
            <a:br>
              <a:rPr lang="en-US" dirty="0" smtClean="0"/>
            </a:br>
            <a:r>
              <a:rPr lang="en-US" dirty="0" smtClean="0"/>
              <a:t>(Netscape navigator provides this checking facility) </a:t>
            </a:r>
            <a:br>
              <a:rPr lang="en-US" dirty="0" smtClean="0"/>
            </a:br>
            <a:endParaRPr lang="en-US" dirty="0" smtClean="0"/>
          </a:p>
          <a:p>
            <a:r>
              <a:rPr lang="en-US" dirty="0" smtClean="0"/>
              <a:t>Co citation  algorithm achieved a precision @ 10 of 0.4 . The idea can be extended to the host graph.</a:t>
            </a:r>
          </a:p>
          <a:p>
            <a:pPr marL="342900" lvl="0" indent="-342900">
              <a:spcBef>
                <a:spcPct val="20000"/>
              </a:spcBef>
              <a:defRPr/>
            </a:pPr>
            <a:endParaRPr lang="en-US" dirty="0" smtClean="0"/>
          </a:p>
          <a:p>
            <a:pPr marL="342900" lvl="0" indent="-342900">
              <a:spcBef>
                <a:spcPct val="20000"/>
              </a:spcBef>
              <a:defRPr/>
            </a:pPr>
            <a:r>
              <a:rPr lang="en-US" b="1" dirty="0" smtClean="0"/>
              <a:t>B= Set of up to 100 hosts</a:t>
            </a:r>
          </a:p>
          <a:p>
            <a:pPr marL="342900" lvl="0" indent="-342900">
              <a:spcBef>
                <a:spcPct val="20000"/>
              </a:spcBef>
              <a:defRPr/>
            </a:pPr>
            <a:r>
              <a:rPr lang="en-US" b="1" dirty="0" smtClean="0"/>
              <a:t>S= node that B is pointing to with out link count &lt; 50</a:t>
            </a:r>
          </a:p>
          <a:p>
            <a:pPr marL="342900" lvl="0" indent="-342900">
              <a:spcBef>
                <a:spcPct val="20000"/>
              </a:spcBef>
              <a:defRPr/>
            </a:pPr>
            <a:r>
              <a:rPr lang="en-US" b="1" dirty="0" smtClean="0"/>
              <a:t>Consider, candidate C if it is being pointed by at least four hosts in B </a:t>
            </a:r>
          </a:p>
          <a:p>
            <a:pPr marL="342900" lvl="0" indent="-342900">
              <a:spcBef>
                <a:spcPct val="20000"/>
              </a:spcBef>
              <a:defRPr/>
            </a:pPr>
            <a:r>
              <a:rPr lang="en-US" b="1" dirty="0" smtClean="0"/>
              <a:t>BS(C)= Host on B pointing to C …..then we can compute the score of each C as,</a:t>
            </a:r>
          </a:p>
          <a:p>
            <a:endParaRPr lang="en-US" dirty="0" smtClean="0"/>
          </a:p>
        </p:txBody>
      </p:sp>
      <p:pic>
        <p:nvPicPr>
          <p:cNvPr id="8" name="Picture 7"/>
          <p:cNvPicPr>
            <a:picLocks noChangeAspect="1" noChangeArrowheads="1"/>
          </p:cNvPicPr>
          <p:nvPr/>
        </p:nvPicPr>
        <p:blipFill>
          <a:blip r:embed="rId2"/>
          <a:srcRect t="6452" b="6452"/>
          <a:stretch>
            <a:fillRect/>
          </a:stretch>
        </p:blipFill>
        <p:spPr bwMode="auto">
          <a:xfrm>
            <a:off x="1752600" y="4419600"/>
            <a:ext cx="5638800" cy="205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8001000" cy="523220"/>
          </a:xfrm>
          <a:prstGeom prst="rect">
            <a:avLst/>
          </a:prstGeom>
          <a:noFill/>
        </p:spPr>
        <p:txBody>
          <a:bodyPr wrap="square" rtlCol="0">
            <a:spAutoFit/>
          </a:bodyPr>
          <a:lstStyle/>
          <a:p>
            <a:r>
              <a:rPr lang="en-US" sz="2800" b="1" dirty="0" smtClean="0">
                <a:solidFill>
                  <a:schemeClr val="tx2"/>
                </a:solidFill>
              </a:rPr>
              <a:t>Mining Related Web Hosts </a:t>
            </a:r>
            <a:r>
              <a:rPr lang="en-US" sz="2800" dirty="0" smtClean="0">
                <a:solidFill>
                  <a:schemeClr val="tx2"/>
                </a:solidFill>
              </a:rPr>
              <a:t>- </a:t>
            </a:r>
            <a:r>
              <a:rPr lang="en-US" sz="2800" dirty="0" smtClean="0"/>
              <a:t>based on </a:t>
            </a:r>
            <a:r>
              <a:rPr lang="en-US" sz="2800" dirty="0" err="1" smtClean="0"/>
              <a:t>Cocitation</a:t>
            </a:r>
            <a:r>
              <a:rPr lang="en-US" sz="2800" dirty="0" smtClean="0"/>
              <a:t>…</a:t>
            </a:r>
            <a:r>
              <a:rPr lang="en-US" sz="2000" dirty="0" smtClean="0"/>
              <a:t>cont</a:t>
            </a:r>
            <a:endParaRPr lang="en-US" dirty="0">
              <a:solidFill>
                <a:schemeClr val="tx2"/>
              </a:solidFill>
            </a:endParaRPr>
          </a:p>
        </p:txBody>
      </p:sp>
      <p:cxnSp>
        <p:nvCxnSpPr>
          <p:cNvPr id="4" name="Straight Connector 3"/>
          <p:cNvCxnSpPr/>
          <p:nvPr/>
        </p:nvCxnSpPr>
        <p:spPr>
          <a:xfrm>
            <a:off x="762000" y="990600"/>
            <a:ext cx="7924800" cy="15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62000" y="1219200"/>
            <a:ext cx="8001000" cy="646331"/>
          </a:xfrm>
          <a:prstGeom prst="rect">
            <a:avLst/>
          </a:prstGeom>
        </p:spPr>
        <p:txBody>
          <a:bodyPr wrap="square">
            <a:spAutoFit/>
          </a:bodyPr>
          <a:lstStyle/>
          <a:p>
            <a:r>
              <a:rPr lang="en-US" dirty="0" smtClean="0"/>
              <a:t/>
            </a:r>
            <a:br>
              <a:rPr lang="en-US" dirty="0" smtClean="0"/>
            </a:br>
            <a:r>
              <a:rPr lang="en-US" dirty="0" smtClean="0"/>
              <a:t>Example for  the query </a:t>
            </a:r>
            <a:r>
              <a:rPr lang="en-US" dirty="0" smtClean="0">
                <a:hlinkClick r:id="rId2"/>
              </a:rPr>
              <a:t>www.airfrance.com</a:t>
            </a:r>
            <a:r>
              <a:rPr lang="en-US" dirty="0" smtClean="0"/>
              <a:t> the algorithm has following results.</a:t>
            </a:r>
          </a:p>
        </p:txBody>
      </p:sp>
      <p:pic>
        <p:nvPicPr>
          <p:cNvPr id="5" name="Picture 2"/>
          <p:cNvPicPr>
            <a:picLocks noChangeAspect="1" noChangeArrowheads="1"/>
          </p:cNvPicPr>
          <p:nvPr/>
        </p:nvPicPr>
        <p:blipFill>
          <a:blip r:embed="rId3"/>
          <a:srcRect/>
          <a:stretch>
            <a:fillRect/>
          </a:stretch>
        </p:blipFill>
        <p:spPr bwMode="auto">
          <a:xfrm>
            <a:off x="2209800" y="2514600"/>
            <a:ext cx="3962400" cy="2743200"/>
          </a:xfrm>
          <a:prstGeom prst="rect">
            <a:avLst/>
          </a:prstGeom>
          <a:noFill/>
          <a:ln w="9525">
            <a:noFill/>
            <a:miter lim="800000"/>
            <a:headEnd/>
            <a:tailEnd/>
          </a:ln>
          <a:effectLst/>
        </p:spPr>
      </p:pic>
      <p:sp>
        <p:nvSpPr>
          <p:cNvPr id="7" name="Rectangle 6"/>
          <p:cNvSpPr/>
          <p:nvPr/>
        </p:nvSpPr>
        <p:spPr>
          <a:xfrm>
            <a:off x="838200" y="5638800"/>
            <a:ext cx="7391400" cy="369332"/>
          </a:xfrm>
          <a:prstGeom prst="rect">
            <a:avLst/>
          </a:prstGeom>
        </p:spPr>
        <p:txBody>
          <a:bodyPr wrap="square">
            <a:spAutoFit/>
          </a:bodyPr>
          <a:lstStyle/>
          <a:p>
            <a:r>
              <a:rPr lang="en-US" dirty="0" smtClean="0"/>
              <a:t>The modified co citation algorithm, thus had a </a:t>
            </a:r>
            <a:r>
              <a:rPr lang="en-US" b="1" dirty="0" smtClean="0"/>
              <a:t>precision at 3 of 0.65</a:t>
            </a:r>
            <a:endParaRPr lang="en-US"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8458200" cy="523220"/>
          </a:xfrm>
          <a:prstGeom prst="rect">
            <a:avLst/>
          </a:prstGeom>
          <a:noFill/>
        </p:spPr>
        <p:txBody>
          <a:bodyPr wrap="square" rtlCol="0">
            <a:spAutoFit/>
          </a:bodyPr>
          <a:lstStyle/>
          <a:p>
            <a:r>
              <a:rPr lang="en-US" sz="2800" b="1" dirty="0" smtClean="0">
                <a:solidFill>
                  <a:schemeClr val="tx2"/>
                </a:solidFill>
              </a:rPr>
              <a:t>Web Graph Modeling - </a:t>
            </a:r>
            <a:r>
              <a:rPr lang="en-US" sz="2800" dirty="0" smtClean="0"/>
              <a:t>Previous Graph Evolution Models</a:t>
            </a:r>
            <a:endParaRPr lang="en-US" dirty="0">
              <a:solidFill>
                <a:schemeClr val="tx2"/>
              </a:solidFill>
            </a:endParaRPr>
          </a:p>
        </p:txBody>
      </p:sp>
      <p:cxnSp>
        <p:nvCxnSpPr>
          <p:cNvPr id="4" name="Straight Connector 3"/>
          <p:cNvCxnSpPr/>
          <p:nvPr/>
        </p:nvCxnSpPr>
        <p:spPr>
          <a:xfrm>
            <a:off x="609600" y="990600"/>
            <a:ext cx="8229600" cy="15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85800" y="1143000"/>
            <a:ext cx="7848600" cy="5355312"/>
          </a:xfrm>
          <a:prstGeom prst="rect">
            <a:avLst/>
          </a:prstGeom>
        </p:spPr>
        <p:txBody>
          <a:bodyPr wrap="square">
            <a:spAutoFit/>
          </a:bodyPr>
          <a:lstStyle/>
          <a:p>
            <a:pPr algn="just"/>
            <a:r>
              <a:rPr lang="en-US" dirty="0" smtClean="0"/>
              <a:t>Proposed on the basis that, each model consists of a random process that creates a graph having properties similar to properties of the web, namely, Zipfian degree distributions and a large number of small bipartite cliques.</a:t>
            </a:r>
          </a:p>
          <a:p>
            <a:pPr algn="just"/>
            <a:endParaRPr lang="en-US" dirty="0" smtClean="0"/>
          </a:p>
          <a:p>
            <a:pPr algn="just"/>
            <a:r>
              <a:rPr lang="en-US" dirty="0" smtClean="0"/>
              <a:t>Traditionally, these models were page-based, i.e. nodes corresponded to single pages, and edges are added with some probability associated with them.</a:t>
            </a:r>
          </a:p>
          <a:p>
            <a:pPr algn="just"/>
            <a:endParaRPr lang="en-US" dirty="0" smtClean="0"/>
          </a:p>
          <a:p>
            <a:pPr algn="just">
              <a:buNone/>
            </a:pPr>
            <a:r>
              <a:rPr lang="en-US" dirty="0" smtClean="0"/>
              <a:t>One of these is the “Copy model” which  meets the requirements of host graph model  except for  two unexplained observations ::</a:t>
            </a:r>
          </a:p>
          <a:p>
            <a:pPr algn="just">
              <a:buNone/>
            </a:pPr>
            <a:endParaRPr lang="en-US" dirty="0" smtClean="0"/>
          </a:p>
          <a:p>
            <a:pPr>
              <a:buNone/>
            </a:pPr>
            <a:r>
              <a:rPr lang="en-US" dirty="0" smtClean="0"/>
              <a:t>a) The observed </a:t>
            </a:r>
            <a:r>
              <a:rPr lang="en-US" dirty="0" smtClean="0"/>
              <a:t>low </a:t>
            </a:r>
            <a:r>
              <a:rPr lang="en-US" dirty="0" err="1" smtClean="0"/>
              <a:t>indegree</a:t>
            </a:r>
            <a:r>
              <a:rPr lang="en-US" dirty="0" smtClean="0"/>
              <a:t> </a:t>
            </a:r>
            <a:r>
              <a:rPr lang="en-US" dirty="0" smtClean="0"/>
              <a:t>distribution is almost, but not entirely Zipfian, while the observed frequencies agree almost perfectly with the prediction for high in degree hosts.</a:t>
            </a:r>
            <a:br>
              <a:rPr lang="en-US" dirty="0" smtClean="0"/>
            </a:br>
            <a:endParaRPr lang="en-US" dirty="0" smtClean="0"/>
          </a:p>
          <a:p>
            <a:pPr algn="just">
              <a:buNone/>
            </a:pPr>
            <a:r>
              <a:rPr lang="en-US" dirty="0" smtClean="0"/>
              <a:t>b) The exponent in the Zipfian distribution in the copy model depends only on “</a:t>
            </a:r>
            <a:r>
              <a:rPr lang="el-GR" dirty="0" smtClean="0"/>
              <a:t>α</a:t>
            </a:r>
            <a:r>
              <a:rPr lang="en-US" dirty="0" smtClean="0"/>
              <a:t>”(the copy factor), and remains constant independent of the size of the web. But, when restricted to individual countries these Zipfian exponents actually depend on the number of hosts in the particular country.</a:t>
            </a:r>
          </a:p>
          <a:p>
            <a:pPr algn="just"/>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3276600" cy="523220"/>
          </a:xfrm>
          <a:prstGeom prst="rect">
            <a:avLst/>
          </a:prstGeom>
          <a:noFill/>
        </p:spPr>
        <p:txBody>
          <a:bodyPr wrap="square" rtlCol="0">
            <a:spAutoFit/>
          </a:bodyPr>
          <a:lstStyle/>
          <a:p>
            <a:r>
              <a:rPr lang="en-US" sz="2800" b="1" dirty="0" smtClean="0">
                <a:solidFill>
                  <a:schemeClr val="tx2"/>
                </a:solidFill>
              </a:rPr>
              <a:t>Introduction</a:t>
            </a:r>
            <a:endParaRPr lang="en-US" b="1" dirty="0">
              <a:solidFill>
                <a:schemeClr val="tx2"/>
              </a:solidFill>
            </a:endParaRPr>
          </a:p>
        </p:txBody>
      </p:sp>
      <p:cxnSp>
        <p:nvCxnSpPr>
          <p:cNvPr id="4" name="Straight Connector 3"/>
          <p:cNvCxnSpPr/>
          <p:nvPr/>
        </p:nvCxnSpPr>
        <p:spPr>
          <a:xfrm>
            <a:off x="762000" y="990600"/>
            <a:ext cx="7924800" cy="15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2000" y="1600200"/>
            <a:ext cx="7924800" cy="2031325"/>
          </a:xfrm>
          <a:prstGeom prst="rect">
            <a:avLst/>
          </a:prstGeom>
          <a:noFill/>
        </p:spPr>
        <p:txBody>
          <a:bodyPr wrap="square" rtlCol="0">
            <a:spAutoFit/>
          </a:bodyPr>
          <a:lstStyle/>
          <a:p>
            <a:pPr algn="just"/>
            <a:r>
              <a:rPr lang="en-US" dirty="0" smtClean="0"/>
              <a:t>How such a “</a:t>
            </a:r>
            <a:r>
              <a:rPr lang="en-US" dirty="0" err="1" smtClean="0"/>
              <a:t>hostgraph</a:t>
            </a:r>
            <a:r>
              <a:rPr lang="en-US" dirty="0" smtClean="0"/>
              <a:t>” can be used to study connectivity properties of hosts and domains over time is demonstrated and a modified “copy model” to explain observed link weight distributions as a function of </a:t>
            </a:r>
            <a:r>
              <a:rPr lang="en-US" dirty="0" err="1" smtClean="0"/>
              <a:t>subgraph</a:t>
            </a:r>
            <a:r>
              <a:rPr lang="en-US" dirty="0" smtClean="0"/>
              <a:t> size is discussed. </a:t>
            </a:r>
          </a:p>
          <a:p>
            <a:pPr algn="just"/>
            <a:endParaRPr lang="en-US" dirty="0" smtClean="0"/>
          </a:p>
          <a:p>
            <a:pPr algn="just"/>
            <a:r>
              <a:rPr lang="en-US" dirty="0" smtClean="0"/>
              <a:t>They discuss changes in the web over time in the size and connectivity of web sites and country domains. We also describe a data mining application of the </a:t>
            </a:r>
            <a:r>
              <a:rPr lang="en-US" dirty="0" err="1" smtClean="0"/>
              <a:t>hostgraph</a:t>
            </a:r>
            <a:r>
              <a:rPr lang="en-US" dirty="0" smtClean="0"/>
              <a:t>: a related host finding algorithm which achieves a precision of 0.65 at rank 3.</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8458200" cy="523220"/>
          </a:xfrm>
          <a:prstGeom prst="rect">
            <a:avLst/>
          </a:prstGeom>
          <a:noFill/>
        </p:spPr>
        <p:txBody>
          <a:bodyPr wrap="square" rtlCol="0">
            <a:spAutoFit/>
          </a:bodyPr>
          <a:lstStyle/>
          <a:p>
            <a:r>
              <a:rPr lang="en-US" sz="2800" b="1" dirty="0" smtClean="0">
                <a:solidFill>
                  <a:schemeClr val="tx2"/>
                </a:solidFill>
              </a:rPr>
              <a:t>Web Graph Modeling - </a:t>
            </a:r>
            <a:r>
              <a:rPr lang="en-US" sz="2800" dirty="0" smtClean="0"/>
              <a:t>Hostgraph Model</a:t>
            </a:r>
            <a:endParaRPr lang="en-US" dirty="0">
              <a:solidFill>
                <a:schemeClr val="tx2"/>
              </a:solidFill>
            </a:endParaRPr>
          </a:p>
        </p:txBody>
      </p:sp>
      <p:cxnSp>
        <p:nvCxnSpPr>
          <p:cNvPr id="4" name="Straight Connector 3"/>
          <p:cNvCxnSpPr/>
          <p:nvPr/>
        </p:nvCxnSpPr>
        <p:spPr>
          <a:xfrm>
            <a:off x="609600" y="990600"/>
            <a:ext cx="8229600" cy="15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85800" y="1335881"/>
            <a:ext cx="7848600" cy="5355312"/>
          </a:xfrm>
          <a:prstGeom prst="rect">
            <a:avLst/>
          </a:prstGeom>
        </p:spPr>
        <p:txBody>
          <a:bodyPr wrap="square">
            <a:spAutoFit/>
          </a:bodyPr>
          <a:lstStyle/>
          <a:p>
            <a:pPr algn="just">
              <a:buNone/>
            </a:pPr>
            <a:r>
              <a:rPr lang="en-US" dirty="0" smtClean="0"/>
              <a:t>Authors, thus propose a modified version of “copy model” called as “Re-link” model.</a:t>
            </a:r>
          </a:p>
          <a:p>
            <a:pPr algn="just">
              <a:buNone/>
            </a:pPr>
            <a:r>
              <a:rPr lang="en-US" dirty="0" smtClean="0"/>
              <a:t>As in the previously known model , the web graph is created in discrete time steps. </a:t>
            </a:r>
          </a:p>
          <a:p>
            <a:pPr algn="just">
              <a:buNone/>
            </a:pPr>
            <a:endParaRPr lang="en-US" dirty="0" smtClean="0"/>
          </a:p>
          <a:p>
            <a:pPr algn="just">
              <a:buNone/>
            </a:pPr>
            <a:r>
              <a:rPr lang="en-US" dirty="0" smtClean="0"/>
              <a:t>At each time step, with probability </a:t>
            </a:r>
            <a:r>
              <a:rPr lang="el-GR" dirty="0" smtClean="0"/>
              <a:t>β</a:t>
            </a:r>
            <a:r>
              <a:rPr lang="en-US" dirty="0" smtClean="0"/>
              <a:t>, we select a random already existing node, </a:t>
            </a:r>
            <a:r>
              <a:rPr lang="en-US" i="1" dirty="0" smtClean="0"/>
              <a:t>u</a:t>
            </a:r>
            <a:r>
              <a:rPr lang="en-US" dirty="0" smtClean="0"/>
              <a:t>, and add new additional out links to it. </a:t>
            </a:r>
          </a:p>
          <a:p>
            <a:pPr algn="just">
              <a:buNone/>
            </a:pPr>
            <a:endParaRPr lang="en-US" dirty="0" smtClean="0"/>
          </a:p>
          <a:p>
            <a:pPr algn="just">
              <a:buNone/>
            </a:pPr>
            <a:r>
              <a:rPr lang="en-US" dirty="0" smtClean="0"/>
              <a:t>These out links are computed as follows:</a:t>
            </a:r>
          </a:p>
          <a:p>
            <a:pPr algn="just">
              <a:buNone/>
            </a:pPr>
            <a:endParaRPr lang="en-US" dirty="0" smtClean="0"/>
          </a:p>
          <a:p>
            <a:pPr lvl="1" algn="just">
              <a:buFont typeface="Arial" pitchFamily="34" charset="0"/>
              <a:buChar char="•"/>
            </a:pPr>
            <a:r>
              <a:rPr lang="en-US" b="1" dirty="0" smtClean="0"/>
              <a:t> </a:t>
            </a:r>
            <a:r>
              <a:rPr lang="en-US" dirty="0" smtClean="0"/>
              <a:t>First, one picks a node </a:t>
            </a:r>
            <a:r>
              <a:rPr lang="en-US" i="1" dirty="0" smtClean="0"/>
              <a:t>v </a:t>
            </a:r>
            <a:r>
              <a:rPr lang="en-US" dirty="0" smtClean="0"/>
              <a:t>at random among all already existing nodes. Second, one picks </a:t>
            </a:r>
            <a:r>
              <a:rPr lang="en-US" i="1" dirty="0" smtClean="0"/>
              <a:t>d </a:t>
            </a:r>
            <a:r>
              <a:rPr lang="en-US" dirty="0" smtClean="0"/>
              <a:t>random outgoing edges from </a:t>
            </a:r>
            <a:r>
              <a:rPr lang="en-US" i="1" dirty="0" smtClean="0"/>
              <a:t>v</a:t>
            </a:r>
            <a:r>
              <a:rPr lang="en-US" dirty="0" smtClean="0"/>
              <a:t>.</a:t>
            </a:r>
          </a:p>
          <a:p>
            <a:pPr lvl="1" algn="just">
              <a:buFont typeface="Arial" pitchFamily="34" charset="0"/>
              <a:buChar char="•"/>
            </a:pPr>
            <a:endParaRPr lang="en-US" dirty="0" smtClean="0"/>
          </a:p>
          <a:p>
            <a:pPr lvl="1" algn="just">
              <a:buFont typeface="Arial" pitchFamily="34" charset="0"/>
              <a:buChar char="•"/>
            </a:pPr>
            <a:r>
              <a:rPr lang="en-US" dirty="0" smtClean="0"/>
              <a:t>Then for </a:t>
            </a:r>
            <a:r>
              <a:rPr lang="en-US" i="1" dirty="0" err="1" smtClean="0"/>
              <a:t>i</a:t>
            </a:r>
            <a:r>
              <a:rPr lang="en-US" i="1" dirty="0" smtClean="0"/>
              <a:t> </a:t>
            </a:r>
            <a:r>
              <a:rPr lang="en-US" dirty="0" smtClean="0"/>
              <a:t>= 1,2,……….</a:t>
            </a:r>
            <a:r>
              <a:rPr lang="en-US" i="1" dirty="0" smtClean="0"/>
              <a:t>d</a:t>
            </a:r>
            <a:r>
              <a:rPr lang="en-US" dirty="0" smtClean="0"/>
              <a:t>, the </a:t>
            </a:r>
            <a:r>
              <a:rPr lang="en-US" i="1" dirty="0" smtClean="0"/>
              <a:t>i</a:t>
            </a:r>
            <a:r>
              <a:rPr lang="en-US" dirty="0" smtClean="0"/>
              <a:t>-th new link of </a:t>
            </a:r>
            <a:r>
              <a:rPr lang="en-US" i="1" dirty="0" smtClean="0"/>
              <a:t>u </a:t>
            </a:r>
            <a:r>
              <a:rPr lang="en-US" dirty="0" smtClean="0"/>
              <a:t>points to a random existing node with probability </a:t>
            </a:r>
            <a:r>
              <a:rPr lang="el-GR" dirty="0" smtClean="0"/>
              <a:t>α</a:t>
            </a:r>
            <a:r>
              <a:rPr lang="en-US" dirty="0" smtClean="0"/>
              <a:t>, and to the destination of the </a:t>
            </a:r>
            <a:r>
              <a:rPr lang="en-US" i="1" dirty="0" smtClean="0"/>
              <a:t>i</a:t>
            </a:r>
            <a:r>
              <a:rPr lang="en-US" dirty="0" smtClean="0"/>
              <a:t>-th link picked from </a:t>
            </a:r>
            <a:r>
              <a:rPr lang="en-US" i="1" dirty="0" smtClean="0"/>
              <a:t>v </a:t>
            </a:r>
            <a:r>
              <a:rPr lang="en-US" dirty="0" smtClean="0"/>
              <a:t>with probability 1-</a:t>
            </a:r>
            <a:r>
              <a:rPr lang="el-GR" dirty="0" smtClean="0"/>
              <a:t> α</a:t>
            </a:r>
            <a:r>
              <a:rPr lang="en-US" dirty="0" smtClean="0"/>
              <a:t>.</a:t>
            </a:r>
          </a:p>
          <a:p>
            <a:pPr lvl="1" algn="just">
              <a:buFont typeface="Arial" pitchFamily="34" charset="0"/>
              <a:buChar char="•"/>
            </a:pPr>
            <a:endParaRPr lang="en-US" dirty="0" smtClean="0"/>
          </a:p>
          <a:p>
            <a:pPr lvl="1" algn="just">
              <a:buFont typeface="Arial" pitchFamily="34" charset="0"/>
              <a:buChar char="•"/>
            </a:pPr>
            <a:r>
              <a:rPr lang="en-US" dirty="0" smtClean="0"/>
              <a:t> </a:t>
            </a:r>
            <a:r>
              <a:rPr lang="en-US" b="1" dirty="0" smtClean="0"/>
              <a:t> </a:t>
            </a:r>
            <a:r>
              <a:rPr lang="en-US" dirty="0" smtClean="0"/>
              <a:t>With probability 1-</a:t>
            </a:r>
            <a:r>
              <a:rPr lang="el-GR" dirty="0" smtClean="0"/>
              <a:t> β</a:t>
            </a:r>
            <a:r>
              <a:rPr lang="en-US" dirty="0" smtClean="0"/>
              <a:t>, we add a new node and then add out-links to it, just as in the copy model.</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8458200" cy="523220"/>
          </a:xfrm>
          <a:prstGeom prst="rect">
            <a:avLst/>
          </a:prstGeom>
          <a:noFill/>
        </p:spPr>
        <p:txBody>
          <a:bodyPr wrap="square" rtlCol="0">
            <a:spAutoFit/>
          </a:bodyPr>
          <a:lstStyle/>
          <a:p>
            <a:r>
              <a:rPr lang="en-US" sz="2800" b="1" dirty="0" smtClean="0">
                <a:solidFill>
                  <a:schemeClr val="tx2"/>
                </a:solidFill>
              </a:rPr>
              <a:t>Web Graph Modeling – </a:t>
            </a:r>
            <a:r>
              <a:rPr lang="en-US" sz="2800" dirty="0" smtClean="0"/>
              <a:t>Hostgraph model …</a:t>
            </a:r>
            <a:r>
              <a:rPr lang="en-US" sz="2000" dirty="0" smtClean="0"/>
              <a:t>cont</a:t>
            </a:r>
            <a:endParaRPr lang="en-US" dirty="0">
              <a:solidFill>
                <a:schemeClr val="tx2"/>
              </a:solidFill>
            </a:endParaRPr>
          </a:p>
        </p:txBody>
      </p:sp>
      <p:cxnSp>
        <p:nvCxnSpPr>
          <p:cNvPr id="4" name="Straight Connector 3"/>
          <p:cNvCxnSpPr/>
          <p:nvPr/>
        </p:nvCxnSpPr>
        <p:spPr>
          <a:xfrm>
            <a:off x="609600" y="990600"/>
            <a:ext cx="8229600" cy="15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85800" y="1543883"/>
            <a:ext cx="7848600" cy="4801314"/>
          </a:xfrm>
          <a:prstGeom prst="rect">
            <a:avLst/>
          </a:prstGeom>
        </p:spPr>
        <p:txBody>
          <a:bodyPr wrap="square">
            <a:spAutoFit/>
          </a:bodyPr>
          <a:lstStyle/>
          <a:p>
            <a:pPr algn="just"/>
            <a:r>
              <a:rPr lang="en-US" dirty="0" smtClean="0"/>
              <a:t>This model says  that the web is not only changed by adding hosts, but also by hosts changing what other hosts they link to (“re-linking”). </a:t>
            </a:r>
          </a:p>
          <a:p>
            <a:pPr algn="just"/>
            <a:endParaRPr lang="en-US" dirty="0" smtClean="0"/>
          </a:p>
          <a:p>
            <a:pPr algn="just"/>
            <a:r>
              <a:rPr lang="en-US" dirty="0" smtClean="0"/>
              <a:t>It is different from the copy model because it makes it possible to add new links without adding new hosts. The parameter β controls how many new hosts are created. If β = 0 the re-link model reduces to the copy model.</a:t>
            </a:r>
          </a:p>
          <a:p>
            <a:pPr algn="just"/>
            <a:endParaRPr lang="en-US" dirty="0" smtClean="0"/>
          </a:p>
          <a:p>
            <a:pPr algn="just"/>
            <a:r>
              <a:rPr lang="en-US" dirty="0" smtClean="0"/>
              <a:t>Larger the value of β, less is the probability that a new host is created. Thus, the curve flattens for low in degree hosts. Also, the curve becomes steeper, i.e., the Zipfian exponent increases. One reason might be that hosts quickly grow from small in degree to medium in degree while it takes them longer to become large in degree hosts. Thus, the model also provides a possible explanation for different Zipfian exponents for different domains. </a:t>
            </a:r>
          </a:p>
          <a:p>
            <a:pPr algn="just"/>
            <a:endParaRPr lang="en-US" dirty="0" smtClean="0"/>
          </a:p>
          <a:p>
            <a:pPr algn="just"/>
            <a:r>
              <a:rPr lang="en-US" dirty="0" smtClean="0"/>
              <a:t>The Zipfian exponent grows inversely with value of β.</a:t>
            </a:r>
          </a:p>
          <a:p>
            <a:pPr algn="just"/>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8458200" cy="523220"/>
          </a:xfrm>
          <a:prstGeom prst="rect">
            <a:avLst/>
          </a:prstGeom>
          <a:noFill/>
        </p:spPr>
        <p:txBody>
          <a:bodyPr wrap="square" rtlCol="0">
            <a:spAutoFit/>
          </a:bodyPr>
          <a:lstStyle/>
          <a:p>
            <a:r>
              <a:rPr lang="en-US" sz="2800" b="1" dirty="0" smtClean="0">
                <a:solidFill>
                  <a:schemeClr val="tx2"/>
                </a:solidFill>
              </a:rPr>
              <a:t>Conclusions</a:t>
            </a:r>
            <a:endParaRPr lang="en-US" dirty="0">
              <a:solidFill>
                <a:schemeClr val="tx2"/>
              </a:solidFill>
            </a:endParaRPr>
          </a:p>
        </p:txBody>
      </p:sp>
      <p:cxnSp>
        <p:nvCxnSpPr>
          <p:cNvPr id="4" name="Straight Connector 3"/>
          <p:cNvCxnSpPr/>
          <p:nvPr/>
        </p:nvCxnSpPr>
        <p:spPr>
          <a:xfrm>
            <a:off x="609600" y="990600"/>
            <a:ext cx="8229600" cy="15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85800" y="1219200"/>
            <a:ext cx="8229600" cy="5355312"/>
          </a:xfrm>
          <a:prstGeom prst="rect">
            <a:avLst/>
          </a:prstGeom>
        </p:spPr>
        <p:txBody>
          <a:bodyPr wrap="square">
            <a:spAutoFit/>
          </a:bodyPr>
          <a:lstStyle/>
          <a:p>
            <a:r>
              <a:rPr lang="en-US" dirty="0" smtClean="0"/>
              <a:t>The authors main contribution is the notion of the </a:t>
            </a:r>
            <a:r>
              <a:rPr lang="en-US" dirty="0" err="1" smtClean="0"/>
              <a:t>hostgraph</a:t>
            </a:r>
            <a:r>
              <a:rPr lang="en-US" dirty="0" smtClean="0"/>
              <a:t>, both as an abstraction to study the web, and as an </a:t>
            </a:r>
            <a:r>
              <a:rPr lang="en-US" dirty="0" err="1" smtClean="0"/>
              <a:t>explictly</a:t>
            </a:r>
            <a:r>
              <a:rPr lang="en-US" dirty="0" smtClean="0"/>
              <a:t> computed data-structure for use in profiling the growth of the web and for web data mining applications. </a:t>
            </a:r>
          </a:p>
          <a:p>
            <a:r>
              <a:rPr lang="en-US" dirty="0" smtClean="0"/>
              <a:t/>
            </a:r>
            <a:br>
              <a:rPr lang="en-US" dirty="0" smtClean="0"/>
            </a:br>
            <a:r>
              <a:rPr lang="en-US" dirty="0" smtClean="0"/>
              <a:t>The </a:t>
            </a:r>
            <a:r>
              <a:rPr lang="en-US" dirty="0" err="1" smtClean="0"/>
              <a:t>hostgraph</a:t>
            </a:r>
            <a:r>
              <a:rPr lang="en-US" dirty="0" smtClean="0"/>
              <a:t> exhibits many of the properties of the web graph, providing another example of the fractal nature of web connectivity. </a:t>
            </a:r>
          </a:p>
          <a:p>
            <a:endParaRPr lang="en-US" dirty="0" smtClean="0"/>
          </a:p>
          <a:p>
            <a:r>
              <a:rPr lang="en-US" dirty="0" smtClean="0"/>
              <a:t>A key contribution is the observation that the distributions of </a:t>
            </a:r>
            <a:r>
              <a:rPr lang="en-US" dirty="0" err="1" smtClean="0"/>
              <a:t>indegrees</a:t>
            </a:r>
            <a:r>
              <a:rPr lang="en-US" dirty="0" smtClean="0"/>
              <a:t> and </a:t>
            </a:r>
            <a:r>
              <a:rPr lang="en-US" dirty="0" err="1" smtClean="0"/>
              <a:t>outdegrees</a:t>
            </a:r>
            <a:r>
              <a:rPr lang="en-US" dirty="0" smtClean="0"/>
              <a:t> within top level domains of the web seem correlated with the size of</a:t>
            </a:r>
          </a:p>
          <a:p>
            <a:r>
              <a:rPr lang="en-US" dirty="0" smtClean="0"/>
              <a:t>the domain. A modified “copy model” is provided to explain this. </a:t>
            </a:r>
          </a:p>
          <a:p>
            <a:endParaRPr lang="en-US" dirty="0" smtClean="0"/>
          </a:p>
          <a:p>
            <a:r>
              <a:rPr lang="en-US" dirty="0" smtClean="0"/>
              <a:t>It has been shown that preserving host connectivity information can be useful in web monitoring and growth tracking. Comparisons are made on changes in web site size and connectivity, inter-domain connectivity and web diameter estimate, to illustrate this. </a:t>
            </a:r>
          </a:p>
          <a:p>
            <a:r>
              <a:rPr lang="en-US" dirty="0" smtClean="0"/>
              <a:t/>
            </a:r>
            <a:br>
              <a:rPr lang="en-US" dirty="0" smtClean="0"/>
            </a:br>
            <a:r>
              <a:rPr lang="en-US" dirty="0" smtClean="0"/>
              <a:t>The host graph was also intended as a resource of data mining. How co-citation at the level of hosts can be mined and describe an algorithm which outputs related hosts with a precision of 0.65 at rank 3 is demonstrated</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609600" y="3352800"/>
            <a:ext cx="8229600" cy="15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81000" y="2667000"/>
            <a:ext cx="8458200" cy="523220"/>
          </a:xfrm>
          <a:prstGeom prst="rect">
            <a:avLst/>
          </a:prstGeom>
          <a:noFill/>
        </p:spPr>
        <p:txBody>
          <a:bodyPr wrap="square" rtlCol="0">
            <a:spAutoFit/>
          </a:bodyPr>
          <a:lstStyle/>
          <a:p>
            <a:pPr algn="ctr"/>
            <a:r>
              <a:rPr lang="en-US" sz="2800" b="1" dirty="0" smtClean="0">
                <a:solidFill>
                  <a:schemeClr val="tx2"/>
                </a:solidFill>
              </a:rPr>
              <a:t>Questions ?</a:t>
            </a:r>
            <a:endParaRPr lang="en-US" dirty="0">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6705600" cy="523220"/>
          </a:xfrm>
          <a:prstGeom prst="rect">
            <a:avLst/>
          </a:prstGeom>
          <a:noFill/>
        </p:spPr>
        <p:txBody>
          <a:bodyPr wrap="square" rtlCol="0">
            <a:spAutoFit/>
          </a:bodyPr>
          <a:lstStyle/>
          <a:p>
            <a:r>
              <a:rPr lang="en-US" sz="2800" b="1" dirty="0" smtClean="0">
                <a:solidFill>
                  <a:schemeClr val="tx2"/>
                </a:solidFill>
              </a:rPr>
              <a:t>Background – </a:t>
            </a:r>
            <a:r>
              <a:rPr lang="en-US" sz="2800" dirty="0" smtClean="0">
                <a:solidFill>
                  <a:schemeClr val="tx2"/>
                </a:solidFill>
              </a:rPr>
              <a:t>web graph, previous work</a:t>
            </a:r>
            <a:endParaRPr lang="en-US" dirty="0">
              <a:solidFill>
                <a:schemeClr val="tx2"/>
              </a:solidFill>
            </a:endParaRPr>
          </a:p>
        </p:txBody>
      </p:sp>
      <p:cxnSp>
        <p:nvCxnSpPr>
          <p:cNvPr id="4" name="Straight Connector 3"/>
          <p:cNvCxnSpPr/>
          <p:nvPr/>
        </p:nvCxnSpPr>
        <p:spPr>
          <a:xfrm>
            <a:off x="762000" y="990600"/>
            <a:ext cx="7924800" cy="15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2000" y="1447800"/>
            <a:ext cx="7924800" cy="4801314"/>
          </a:xfrm>
          <a:prstGeom prst="rect">
            <a:avLst/>
          </a:prstGeom>
          <a:noFill/>
        </p:spPr>
        <p:txBody>
          <a:bodyPr wrap="square" rtlCol="0">
            <a:spAutoFit/>
          </a:bodyPr>
          <a:lstStyle/>
          <a:p>
            <a:r>
              <a:rPr lang="en-US" dirty="0" smtClean="0"/>
              <a:t>The web is a hierarchically nested graph, with domains, web sites, and individual pages introducing different levels of affiliation and administrative control.</a:t>
            </a:r>
            <a:br>
              <a:rPr lang="en-US" dirty="0" smtClean="0"/>
            </a:br>
            <a:r>
              <a:rPr lang="en-US" dirty="0" smtClean="0"/>
              <a:t/>
            </a:r>
            <a:br>
              <a:rPr lang="en-US" dirty="0" smtClean="0"/>
            </a:br>
            <a:r>
              <a:rPr lang="en-US" dirty="0" smtClean="0"/>
              <a:t>A web page is the elementary unit. Pages usually tend to be under the editorial</a:t>
            </a:r>
          </a:p>
          <a:p>
            <a:r>
              <a:rPr lang="en-US" dirty="0" smtClean="0"/>
              <a:t>control of a single entity (person or organization). </a:t>
            </a:r>
          </a:p>
          <a:p>
            <a:endParaRPr lang="en-US" dirty="0" smtClean="0"/>
          </a:p>
          <a:p>
            <a:r>
              <a:rPr lang="en-US" dirty="0" smtClean="0"/>
              <a:t>A web site is a collection of web pages affiliated to a single entity.</a:t>
            </a:r>
          </a:p>
          <a:p>
            <a:endParaRPr lang="en-US" dirty="0" smtClean="0"/>
          </a:p>
          <a:p>
            <a:r>
              <a:rPr lang="en-US" dirty="0" smtClean="0"/>
              <a:t>A domain (short for top-level domain) consists of a collection of web hosts, all of which share the same last token in the host name (e.g., .com or .</a:t>
            </a:r>
            <a:r>
              <a:rPr lang="en-US" dirty="0" err="1" smtClean="0"/>
              <a:t>uk</a:t>
            </a:r>
            <a:r>
              <a:rPr lang="en-US" dirty="0" smtClean="0"/>
              <a:t>). Most domains are associated with individual countries, though there are large domains such as .com and </a:t>
            </a:r>
            <a:r>
              <a:rPr lang="en-US" dirty="0" err="1" smtClean="0"/>
              <a:t>.net</a:t>
            </a:r>
            <a:r>
              <a:rPr lang="en-US" dirty="0" smtClean="0"/>
              <a:t> that are not geographical.</a:t>
            </a:r>
            <a:br>
              <a:rPr lang="en-US" dirty="0" smtClean="0"/>
            </a:br>
            <a:r>
              <a:rPr lang="en-US" dirty="0" smtClean="0"/>
              <a:t/>
            </a:r>
            <a:br>
              <a:rPr lang="en-US" dirty="0" smtClean="0"/>
            </a:br>
            <a:r>
              <a:rPr lang="en-US" dirty="0" smtClean="0"/>
              <a:t>Previous studies of the web graph structure have focused on the graph structure at the level of individual pages. </a:t>
            </a:r>
          </a:p>
          <a:p>
            <a:r>
              <a:rPr lang="en-US" dirty="0" smtClean="0"/>
              <a:t/>
            </a:r>
            <a:br>
              <a:rPr lang="en-US" dirty="0" smtClean="0"/>
            </a:br>
            <a:r>
              <a:rPr lang="en-US" dirty="0" smtClean="0"/>
              <a:t>However, web sites might introduce a more appropriate level of abstraction. Why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8001000" cy="523220"/>
          </a:xfrm>
          <a:prstGeom prst="rect">
            <a:avLst/>
          </a:prstGeom>
          <a:noFill/>
        </p:spPr>
        <p:txBody>
          <a:bodyPr wrap="square" rtlCol="0">
            <a:spAutoFit/>
          </a:bodyPr>
          <a:lstStyle/>
          <a:p>
            <a:r>
              <a:rPr lang="en-US" sz="2800" b="1" dirty="0" smtClean="0">
                <a:solidFill>
                  <a:schemeClr val="tx2"/>
                </a:solidFill>
              </a:rPr>
              <a:t>Background – </a:t>
            </a:r>
            <a:r>
              <a:rPr lang="en-US" sz="2800" dirty="0" smtClean="0">
                <a:solidFill>
                  <a:schemeClr val="tx2"/>
                </a:solidFill>
              </a:rPr>
              <a:t>why a different abstraction level ?</a:t>
            </a:r>
            <a:endParaRPr lang="en-US" dirty="0">
              <a:solidFill>
                <a:schemeClr val="tx2"/>
              </a:solidFill>
            </a:endParaRPr>
          </a:p>
        </p:txBody>
      </p:sp>
      <p:cxnSp>
        <p:nvCxnSpPr>
          <p:cNvPr id="4" name="Straight Connector 3"/>
          <p:cNvCxnSpPr/>
          <p:nvPr/>
        </p:nvCxnSpPr>
        <p:spPr>
          <a:xfrm>
            <a:off x="762000" y="990600"/>
            <a:ext cx="7924800" cy="15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2000" y="1473875"/>
            <a:ext cx="7924800" cy="4524315"/>
          </a:xfrm>
          <a:prstGeom prst="rect">
            <a:avLst/>
          </a:prstGeom>
          <a:noFill/>
        </p:spPr>
        <p:txBody>
          <a:bodyPr wrap="square" rtlCol="0">
            <a:spAutoFit/>
          </a:bodyPr>
          <a:lstStyle/>
          <a:p>
            <a:r>
              <a:rPr lang="en-US" b="1" dirty="0" smtClean="0">
                <a:solidFill>
                  <a:schemeClr val="accent6"/>
                </a:solidFill>
              </a:rPr>
              <a:t>Reason 1</a:t>
            </a:r>
            <a:r>
              <a:rPr lang="en-US" b="1" dirty="0" smtClean="0"/>
              <a:t> - Documents are frequently represented by multiple web pages. Consequently, the full </a:t>
            </a:r>
            <a:r>
              <a:rPr lang="en-US" b="1" dirty="0" err="1" smtClean="0"/>
              <a:t>hyperdocument</a:t>
            </a:r>
            <a:r>
              <a:rPr lang="en-US" b="1" dirty="0" smtClean="0"/>
              <a:t> rather than the individual pages may be the right level of granularity for analysis. </a:t>
            </a:r>
          </a:p>
          <a:p>
            <a:r>
              <a:rPr lang="en-US" dirty="0" smtClean="0"/>
              <a:t/>
            </a:r>
            <a:br>
              <a:rPr lang="en-US" dirty="0" smtClean="0"/>
            </a:br>
            <a:r>
              <a:rPr lang="en-US" dirty="0" err="1" smtClean="0"/>
              <a:t>Bibliometric</a:t>
            </a:r>
            <a:r>
              <a:rPr lang="en-US" dirty="0" smtClean="0"/>
              <a:t> studies analyze the citation or </a:t>
            </a:r>
            <a:r>
              <a:rPr lang="en-US" dirty="0" err="1" smtClean="0"/>
              <a:t>cocitation</a:t>
            </a:r>
            <a:r>
              <a:rPr lang="en-US" dirty="0" smtClean="0"/>
              <a:t> between authors, usually considering linkage to or from an author’s work in aggregate. To study web authors </a:t>
            </a:r>
            <a:r>
              <a:rPr lang="en-US" dirty="0" err="1" smtClean="0"/>
              <a:t>analogously,web</a:t>
            </a:r>
            <a:r>
              <a:rPr lang="en-US" dirty="0" smtClean="0"/>
              <a:t> sites may be the right level.</a:t>
            </a:r>
            <a:br>
              <a:rPr lang="en-US" dirty="0" smtClean="0"/>
            </a:br>
            <a:r>
              <a:rPr lang="en-US" dirty="0" smtClean="0"/>
              <a:t/>
            </a:r>
            <a:br>
              <a:rPr lang="en-US" dirty="0" smtClean="0"/>
            </a:br>
            <a:r>
              <a:rPr lang="en-US" b="1" dirty="0" smtClean="0">
                <a:solidFill>
                  <a:schemeClr val="accent6"/>
                </a:solidFill>
              </a:rPr>
              <a:t> Reason 2</a:t>
            </a:r>
            <a:r>
              <a:rPr lang="en-US" b="1" dirty="0" smtClean="0"/>
              <a:t> - Since the entity that owns a web site has control over all parts, the content within a site may be reorganized or revised periodically without significantly changing the semantics or linkage relative to the rest of the web. This argues for separating the analysis of inter- and intra-site linkage.</a:t>
            </a:r>
            <a:r>
              <a:rPr lang="en-US" dirty="0" smtClean="0"/>
              <a:t/>
            </a:r>
            <a:br>
              <a:rPr lang="en-US" dirty="0" smtClean="0"/>
            </a:br>
            <a:r>
              <a:rPr lang="en-US" dirty="0" smtClean="0"/>
              <a:t/>
            </a:r>
            <a:br>
              <a:rPr lang="en-US" dirty="0" smtClean="0"/>
            </a:br>
            <a:r>
              <a:rPr lang="en-US" b="1" dirty="0" smtClean="0">
                <a:solidFill>
                  <a:schemeClr val="accent6"/>
                </a:solidFill>
              </a:rPr>
              <a:t> Reason 3</a:t>
            </a:r>
            <a:r>
              <a:rPr lang="en-US" b="1" dirty="0" smtClean="0"/>
              <a:t> - Since generating pages is cheap, some sites may generate a large number of pages (potentially an infinite number which are dynamically generated), skewing statistical properties that people may want to study.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8001000" cy="523220"/>
          </a:xfrm>
          <a:prstGeom prst="rect">
            <a:avLst/>
          </a:prstGeom>
          <a:noFill/>
        </p:spPr>
        <p:txBody>
          <a:bodyPr wrap="square" rtlCol="0">
            <a:spAutoFit/>
          </a:bodyPr>
          <a:lstStyle/>
          <a:p>
            <a:r>
              <a:rPr lang="en-US" sz="2800" b="1" dirty="0" smtClean="0">
                <a:solidFill>
                  <a:schemeClr val="tx2"/>
                </a:solidFill>
              </a:rPr>
              <a:t>Background – </a:t>
            </a:r>
            <a:r>
              <a:rPr lang="en-US" sz="2800" dirty="0" smtClean="0">
                <a:solidFill>
                  <a:schemeClr val="tx2"/>
                </a:solidFill>
              </a:rPr>
              <a:t>why a different abstraction level ? </a:t>
            </a:r>
            <a:r>
              <a:rPr lang="en-US" sz="2000" dirty="0" smtClean="0">
                <a:solidFill>
                  <a:schemeClr val="tx2"/>
                </a:solidFill>
              </a:rPr>
              <a:t>..cont</a:t>
            </a:r>
            <a:endParaRPr lang="en-US" dirty="0">
              <a:solidFill>
                <a:schemeClr val="tx2"/>
              </a:solidFill>
            </a:endParaRPr>
          </a:p>
        </p:txBody>
      </p:sp>
      <p:cxnSp>
        <p:nvCxnSpPr>
          <p:cNvPr id="4" name="Straight Connector 3"/>
          <p:cNvCxnSpPr/>
          <p:nvPr/>
        </p:nvCxnSpPr>
        <p:spPr>
          <a:xfrm>
            <a:off x="762000" y="990600"/>
            <a:ext cx="7924800" cy="15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2000" y="1370886"/>
            <a:ext cx="7924800" cy="4247317"/>
          </a:xfrm>
          <a:prstGeom prst="rect">
            <a:avLst/>
          </a:prstGeom>
          <a:noFill/>
        </p:spPr>
        <p:txBody>
          <a:bodyPr wrap="square" rtlCol="0">
            <a:spAutoFit/>
          </a:bodyPr>
          <a:lstStyle/>
          <a:p>
            <a:r>
              <a:rPr lang="en-US" b="1" dirty="0" smtClean="0">
                <a:solidFill>
                  <a:schemeClr val="accent6"/>
                </a:solidFill>
              </a:rPr>
              <a:t>Reason 4</a:t>
            </a:r>
            <a:r>
              <a:rPr lang="en-US" b="1" dirty="0" smtClean="0"/>
              <a:t> - Concerns have been raised about accessibility of content on the web. </a:t>
            </a:r>
          </a:p>
          <a:p>
            <a:endParaRPr lang="en-US" dirty="0" smtClean="0"/>
          </a:p>
          <a:p>
            <a:r>
              <a:rPr lang="en-US" dirty="0" smtClean="0"/>
              <a:t>In a previous study , it was shown that the “distance” between pages on the web is quite large with often no directed path being available </a:t>
            </a:r>
          </a:p>
          <a:p>
            <a:r>
              <a:rPr lang="en-US" dirty="0" smtClean="0"/>
              <a:t>(Graph structure of the web , </a:t>
            </a:r>
            <a:r>
              <a:rPr lang="en-US" i="1" dirty="0" smtClean="0"/>
              <a:t>Border et el) </a:t>
            </a:r>
            <a:r>
              <a:rPr lang="en-US" dirty="0" smtClean="0"/>
              <a:t>. </a:t>
            </a:r>
          </a:p>
          <a:p>
            <a:endParaRPr lang="en-US" dirty="0" smtClean="0"/>
          </a:p>
          <a:p>
            <a:r>
              <a:rPr lang="en-US" dirty="0" smtClean="0"/>
              <a:t>This fails to account for the fact that within a given web site there are implicit paths from all pages to the “root page” (users often truncate the path of the URL to navigate to the root page), from which there should be </a:t>
            </a:r>
            <a:r>
              <a:rPr lang="en-US" dirty="0" err="1" smtClean="0"/>
              <a:t>authordesigned</a:t>
            </a:r>
            <a:endParaRPr lang="en-US" dirty="0" smtClean="0"/>
          </a:p>
          <a:p>
            <a:r>
              <a:rPr lang="en-US" dirty="0" smtClean="0"/>
              <a:t>paths to all local content. </a:t>
            </a:r>
          </a:p>
          <a:p>
            <a:endParaRPr lang="en-US" dirty="0" smtClean="0"/>
          </a:p>
          <a:p>
            <a:r>
              <a:rPr lang="en-US" b="1" dirty="0" smtClean="0"/>
              <a:t>Thus navigation within a web site is often less challenging than would appear from a naive analysis of the linkage. If we assume that sites are internally fully navigable, then the inter-linkage between sites becomes the main factor in determining the accessibility of web-wide content.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8001000" cy="523220"/>
          </a:xfrm>
          <a:prstGeom prst="rect">
            <a:avLst/>
          </a:prstGeom>
          <a:noFill/>
        </p:spPr>
        <p:txBody>
          <a:bodyPr wrap="square" rtlCol="0">
            <a:spAutoFit/>
          </a:bodyPr>
          <a:lstStyle/>
          <a:p>
            <a:r>
              <a:rPr lang="en-US" sz="2800" b="1" dirty="0" smtClean="0">
                <a:solidFill>
                  <a:schemeClr val="tx2"/>
                </a:solidFill>
              </a:rPr>
              <a:t>The new model - </a:t>
            </a:r>
            <a:r>
              <a:rPr lang="en-US" sz="2800" dirty="0" err="1" smtClean="0">
                <a:solidFill>
                  <a:schemeClr val="tx2"/>
                </a:solidFill>
              </a:rPr>
              <a:t>hostgraph</a:t>
            </a:r>
            <a:endParaRPr lang="en-US" dirty="0">
              <a:solidFill>
                <a:schemeClr val="tx2"/>
              </a:solidFill>
            </a:endParaRPr>
          </a:p>
        </p:txBody>
      </p:sp>
      <p:cxnSp>
        <p:nvCxnSpPr>
          <p:cNvPr id="4" name="Straight Connector 3"/>
          <p:cNvCxnSpPr/>
          <p:nvPr/>
        </p:nvCxnSpPr>
        <p:spPr>
          <a:xfrm>
            <a:off x="762000" y="990600"/>
            <a:ext cx="7924800" cy="15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2000" y="1370886"/>
            <a:ext cx="7924800" cy="3139321"/>
          </a:xfrm>
          <a:prstGeom prst="rect">
            <a:avLst/>
          </a:prstGeom>
          <a:noFill/>
        </p:spPr>
        <p:txBody>
          <a:bodyPr wrap="square" rtlCol="0">
            <a:spAutoFit/>
          </a:bodyPr>
          <a:lstStyle/>
          <a:p>
            <a:r>
              <a:rPr lang="en-US" dirty="0" smtClean="0"/>
              <a:t>We attempt to study the web on the </a:t>
            </a:r>
            <a:r>
              <a:rPr lang="en-US" b="1" dirty="0" smtClean="0"/>
              <a:t>web site level.</a:t>
            </a:r>
          </a:p>
          <a:p>
            <a:endParaRPr lang="en-US" b="1" dirty="0" smtClean="0"/>
          </a:p>
          <a:p>
            <a:r>
              <a:rPr lang="en-US" dirty="0" smtClean="0"/>
              <a:t>However, determining which pages belong to the same web site is an open problem.</a:t>
            </a:r>
          </a:p>
          <a:p>
            <a:endParaRPr lang="en-US" dirty="0" smtClean="0"/>
          </a:p>
          <a:p>
            <a:r>
              <a:rPr lang="en-US" dirty="0" smtClean="0"/>
              <a:t>We approximate each web site by all the pages with the same host name and study the following weighted </a:t>
            </a:r>
            <a:r>
              <a:rPr lang="en-US" b="1" dirty="0" err="1" smtClean="0"/>
              <a:t>hostgraph</a:t>
            </a:r>
            <a:r>
              <a:rPr lang="en-US" i="1" dirty="0" smtClean="0"/>
              <a:t>: </a:t>
            </a:r>
            <a:br>
              <a:rPr lang="en-US" i="1" dirty="0" smtClean="0"/>
            </a:br>
            <a:r>
              <a:rPr lang="en-US" i="1" dirty="0" smtClean="0"/>
              <a:t/>
            </a:r>
            <a:br>
              <a:rPr lang="en-US" i="1" dirty="0" smtClean="0"/>
            </a:br>
            <a:r>
              <a:rPr lang="en-US" dirty="0" smtClean="0"/>
              <a:t>Each</a:t>
            </a:r>
            <a:r>
              <a:rPr lang="en-US" i="1" dirty="0" smtClean="0"/>
              <a:t> </a:t>
            </a:r>
            <a:r>
              <a:rPr lang="en-US" dirty="0" smtClean="0"/>
              <a:t>node represents a web host, and each directed edge represents the hyperlinks from pages on the source host to pages on the target host. The weight of the edge corresponds to the number of such hyperlinks.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8001000" cy="523220"/>
          </a:xfrm>
          <a:prstGeom prst="rect">
            <a:avLst/>
          </a:prstGeom>
          <a:noFill/>
        </p:spPr>
        <p:txBody>
          <a:bodyPr wrap="square" rtlCol="0">
            <a:spAutoFit/>
          </a:bodyPr>
          <a:lstStyle/>
          <a:p>
            <a:r>
              <a:rPr lang="en-US" sz="2800" b="1" dirty="0" smtClean="0">
                <a:solidFill>
                  <a:schemeClr val="tx2"/>
                </a:solidFill>
              </a:rPr>
              <a:t>The new model – </a:t>
            </a:r>
            <a:r>
              <a:rPr lang="en-US" sz="2800" dirty="0" err="1" smtClean="0">
                <a:solidFill>
                  <a:schemeClr val="tx2"/>
                </a:solidFill>
              </a:rPr>
              <a:t>hostgraph</a:t>
            </a:r>
            <a:r>
              <a:rPr lang="en-US" sz="2800" dirty="0" smtClean="0">
                <a:solidFill>
                  <a:schemeClr val="tx2"/>
                </a:solidFill>
              </a:rPr>
              <a:t> example</a:t>
            </a:r>
            <a:endParaRPr lang="en-US" dirty="0">
              <a:solidFill>
                <a:schemeClr val="tx2"/>
              </a:solidFill>
            </a:endParaRPr>
          </a:p>
        </p:txBody>
      </p:sp>
      <p:cxnSp>
        <p:nvCxnSpPr>
          <p:cNvPr id="4" name="Straight Connector 3"/>
          <p:cNvCxnSpPr/>
          <p:nvPr/>
        </p:nvCxnSpPr>
        <p:spPr>
          <a:xfrm>
            <a:off x="762000" y="990600"/>
            <a:ext cx="7924800" cy="15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502424" y="1535668"/>
            <a:ext cx="7955776" cy="4636532"/>
            <a:chOff x="381000" y="1447800"/>
            <a:chExt cx="7955776" cy="4636532"/>
          </a:xfrm>
        </p:grpSpPr>
        <p:sp>
          <p:nvSpPr>
            <p:cNvPr id="5" name="Oval 4"/>
            <p:cNvSpPr/>
            <p:nvPr/>
          </p:nvSpPr>
          <p:spPr>
            <a:xfrm>
              <a:off x="1752600" y="3581400"/>
              <a:ext cx="685800" cy="685800"/>
            </a:xfrm>
            <a:prstGeom prst="ellipse">
              <a:avLst/>
            </a:prstGeom>
            <a:solidFill>
              <a:srgbClr val="FFFF99"/>
            </a:soli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429000" y="2057400"/>
              <a:ext cx="685800" cy="685800"/>
            </a:xfrm>
            <a:prstGeom prst="ellipse">
              <a:avLst/>
            </a:prstGeom>
            <a:solidFill>
              <a:srgbClr val="FFFF99"/>
            </a:solidFill>
            <a:ln>
              <a:solidFill>
                <a:srgbClr val="FFC000"/>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Oval 7"/>
            <p:cNvSpPr/>
            <p:nvPr/>
          </p:nvSpPr>
          <p:spPr>
            <a:xfrm>
              <a:off x="3581400" y="4876800"/>
              <a:ext cx="685800" cy="685800"/>
            </a:xfrm>
            <a:prstGeom prst="ellipse">
              <a:avLst/>
            </a:prstGeom>
            <a:solidFill>
              <a:srgbClr val="FFFF99"/>
            </a:solidFill>
            <a:ln>
              <a:solidFill>
                <a:srgbClr val="FFC000"/>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Oval 8"/>
            <p:cNvSpPr/>
            <p:nvPr/>
          </p:nvSpPr>
          <p:spPr>
            <a:xfrm>
              <a:off x="4419600" y="3352800"/>
              <a:ext cx="685800" cy="685800"/>
            </a:xfrm>
            <a:prstGeom prst="ellipse">
              <a:avLst/>
            </a:prstGeom>
            <a:solidFill>
              <a:srgbClr val="FFFF99"/>
            </a:solidFill>
            <a:ln>
              <a:solidFill>
                <a:srgbClr val="FFC000"/>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Oval 9"/>
            <p:cNvSpPr/>
            <p:nvPr/>
          </p:nvSpPr>
          <p:spPr>
            <a:xfrm>
              <a:off x="6172200" y="4495800"/>
              <a:ext cx="685800" cy="685800"/>
            </a:xfrm>
            <a:prstGeom prst="ellipse">
              <a:avLst/>
            </a:prstGeom>
            <a:solidFill>
              <a:srgbClr val="FFFF99"/>
            </a:soli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943600" y="1600200"/>
              <a:ext cx="685800" cy="685800"/>
            </a:xfrm>
            <a:prstGeom prst="ellipse">
              <a:avLst/>
            </a:prstGeom>
            <a:solidFill>
              <a:srgbClr val="FFFF99"/>
            </a:soli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5" idx="0"/>
              <a:endCxn id="7" idx="3"/>
            </p:cNvCxnSpPr>
            <p:nvPr/>
          </p:nvCxnSpPr>
          <p:spPr>
            <a:xfrm rot="5400000" flipH="1" flipV="1">
              <a:off x="2343150" y="2395118"/>
              <a:ext cx="938633" cy="1433933"/>
            </a:xfrm>
            <a:prstGeom prst="straightConnector1">
              <a:avLst/>
            </a:prstGeom>
            <a:ln>
              <a:solidFill>
                <a:srgbClr val="FFC000"/>
              </a:solidFill>
              <a:tailEnd type="arrow"/>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cxnSp>
        <p:cxnSp>
          <p:nvCxnSpPr>
            <p:cNvPr id="15" name="Straight Arrow Connector 14"/>
            <p:cNvCxnSpPr>
              <a:stCxn id="5" idx="7"/>
              <a:endCxn id="11" idx="3"/>
            </p:cNvCxnSpPr>
            <p:nvPr/>
          </p:nvCxnSpPr>
          <p:spPr>
            <a:xfrm rot="5400000" flipH="1" flipV="1">
              <a:off x="3442867" y="1080667"/>
              <a:ext cx="1496266" cy="3706066"/>
            </a:xfrm>
            <a:prstGeom prst="straightConnector1">
              <a:avLst/>
            </a:prstGeom>
            <a:ln>
              <a:solidFill>
                <a:srgbClr val="FFC000"/>
              </a:solidFill>
              <a:tailEnd type="arrow"/>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cxnSp>
        <p:cxnSp>
          <p:nvCxnSpPr>
            <p:cNvPr id="17" name="Straight Arrow Connector 16"/>
            <p:cNvCxnSpPr>
              <a:stCxn id="8" idx="7"/>
              <a:endCxn id="9" idx="4"/>
            </p:cNvCxnSpPr>
            <p:nvPr/>
          </p:nvCxnSpPr>
          <p:spPr>
            <a:xfrm rot="5400000" flipH="1" flipV="1">
              <a:off x="3995317" y="4210051"/>
              <a:ext cx="938633" cy="595733"/>
            </a:xfrm>
            <a:prstGeom prst="straightConnector1">
              <a:avLst/>
            </a:prstGeom>
            <a:ln>
              <a:solidFill>
                <a:srgbClr val="FFC000"/>
              </a:solidFill>
              <a:tailEnd type="arrow"/>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cxnSp>
        <p:cxnSp>
          <p:nvCxnSpPr>
            <p:cNvPr id="21" name="Straight Arrow Connector 20"/>
            <p:cNvCxnSpPr>
              <a:stCxn id="5" idx="6"/>
              <a:endCxn id="9" idx="2"/>
            </p:cNvCxnSpPr>
            <p:nvPr/>
          </p:nvCxnSpPr>
          <p:spPr>
            <a:xfrm flipV="1">
              <a:off x="2438400" y="3695700"/>
              <a:ext cx="1981200" cy="228600"/>
            </a:xfrm>
            <a:prstGeom prst="straightConnector1">
              <a:avLst/>
            </a:prstGeom>
            <a:ln>
              <a:solidFill>
                <a:srgbClr val="FFC000"/>
              </a:solidFill>
              <a:tailEnd type="arrow"/>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cxnSp>
        <p:cxnSp>
          <p:nvCxnSpPr>
            <p:cNvPr id="23" name="Straight Arrow Connector 22"/>
            <p:cNvCxnSpPr>
              <a:stCxn id="5" idx="5"/>
              <a:endCxn id="8" idx="1"/>
            </p:cNvCxnSpPr>
            <p:nvPr/>
          </p:nvCxnSpPr>
          <p:spPr>
            <a:xfrm rot="16200000" flipH="1">
              <a:off x="2604667" y="3900067"/>
              <a:ext cx="810466" cy="1343866"/>
            </a:xfrm>
            <a:prstGeom prst="straightConnector1">
              <a:avLst/>
            </a:prstGeom>
            <a:ln>
              <a:solidFill>
                <a:srgbClr val="FFC000"/>
              </a:solidFill>
              <a:tailEnd type="arrow"/>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cxnSp>
        <p:cxnSp>
          <p:nvCxnSpPr>
            <p:cNvPr id="25" name="Straight Arrow Connector 24"/>
            <p:cNvCxnSpPr>
              <a:stCxn id="7" idx="4"/>
              <a:endCxn id="8" idx="0"/>
            </p:cNvCxnSpPr>
            <p:nvPr/>
          </p:nvCxnSpPr>
          <p:spPr>
            <a:xfrm rot="16200000" flipH="1">
              <a:off x="2781300" y="3733800"/>
              <a:ext cx="2133600" cy="152400"/>
            </a:xfrm>
            <a:prstGeom prst="straightConnector1">
              <a:avLst/>
            </a:prstGeom>
            <a:ln>
              <a:solidFill>
                <a:srgbClr val="FFC000"/>
              </a:solidFill>
              <a:tailEnd type="arrow"/>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cxnSp>
        <p:cxnSp>
          <p:nvCxnSpPr>
            <p:cNvPr id="27" name="Straight Arrow Connector 26"/>
            <p:cNvCxnSpPr>
              <a:stCxn id="7" idx="5"/>
              <a:endCxn id="9" idx="1"/>
            </p:cNvCxnSpPr>
            <p:nvPr/>
          </p:nvCxnSpPr>
          <p:spPr>
            <a:xfrm rot="16200000" flipH="1">
              <a:off x="3861967" y="2795167"/>
              <a:ext cx="810466" cy="505666"/>
            </a:xfrm>
            <a:prstGeom prst="straightConnector1">
              <a:avLst/>
            </a:prstGeom>
            <a:ln>
              <a:solidFill>
                <a:srgbClr val="FFC000"/>
              </a:solidFill>
              <a:tailEnd type="arrow"/>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cxnSp>
        <p:cxnSp>
          <p:nvCxnSpPr>
            <p:cNvPr id="29" name="Straight Arrow Connector 28"/>
            <p:cNvCxnSpPr>
              <a:stCxn id="7" idx="7"/>
            </p:cNvCxnSpPr>
            <p:nvPr/>
          </p:nvCxnSpPr>
          <p:spPr>
            <a:xfrm rot="5400000" flipH="1" flipV="1">
              <a:off x="4871617" y="1085851"/>
              <a:ext cx="214733" cy="1929233"/>
            </a:xfrm>
            <a:prstGeom prst="straightConnector1">
              <a:avLst/>
            </a:prstGeom>
            <a:ln>
              <a:solidFill>
                <a:srgbClr val="FFC000"/>
              </a:solidFill>
              <a:tailEnd type="arrow"/>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cxnSp>
        <p:cxnSp>
          <p:nvCxnSpPr>
            <p:cNvPr id="31" name="Straight Arrow Connector 30"/>
            <p:cNvCxnSpPr>
              <a:stCxn id="9" idx="7"/>
              <a:endCxn id="11" idx="4"/>
            </p:cNvCxnSpPr>
            <p:nvPr/>
          </p:nvCxnSpPr>
          <p:spPr>
            <a:xfrm rot="5400000" flipH="1" flipV="1">
              <a:off x="5062117" y="2228851"/>
              <a:ext cx="1167233" cy="1281533"/>
            </a:xfrm>
            <a:prstGeom prst="straightConnector1">
              <a:avLst/>
            </a:prstGeom>
            <a:ln>
              <a:solidFill>
                <a:srgbClr val="FFC000"/>
              </a:solidFill>
              <a:tailEnd type="arrow"/>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cxnSp>
        <p:cxnSp>
          <p:nvCxnSpPr>
            <p:cNvPr id="34" name="Straight Arrow Connector 33"/>
            <p:cNvCxnSpPr>
              <a:stCxn id="8" idx="6"/>
              <a:endCxn id="10" idx="3"/>
            </p:cNvCxnSpPr>
            <p:nvPr/>
          </p:nvCxnSpPr>
          <p:spPr>
            <a:xfrm flipV="1">
              <a:off x="4267200" y="5081167"/>
              <a:ext cx="2005433" cy="138533"/>
            </a:xfrm>
            <a:prstGeom prst="straightConnector1">
              <a:avLst/>
            </a:prstGeom>
            <a:ln>
              <a:solidFill>
                <a:srgbClr val="FFC000"/>
              </a:solidFill>
              <a:tailEnd type="arrow"/>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cxnSp>
        <p:cxnSp>
          <p:nvCxnSpPr>
            <p:cNvPr id="36" name="Straight Arrow Connector 35"/>
            <p:cNvCxnSpPr>
              <a:stCxn id="9" idx="5"/>
              <a:endCxn id="10" idx="1"/>
            </p:cNvCxnSpPr>
            <p:nvPr/>
          </p:nvCxnSpPr>
          <p:spPr>
            <a:xfrm rot="16200000" flipH="1">
              <a:off x="5309767" y="3633367"/>
              <a:ext cx="658066" cy="1267666"/>
            </a:xfrm>
            <a:prstGeom prst="straightConnector1">
              <a:avLst/>
            </a:prstGeom>
            <a:ln>
              <a:solidFill>
                <a:srgbClr val="FFC000"/>
              </a:solidFill>
              <a:tailEnd type="arrow"/>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cxnSp>
        <p:cxnSp>
          <p:nvCxnSpPr>
            <p:cNvPr id="38" name="Straight Arrow Connector 37"/>
            <p:cNvCxnSpPr>
              <a:stCxn id="10" idx="0"/>
            </p:cNvCxnSpPr>
            <p:nvPr/>
          </p:nvCxnSpPr>
          <p:spPr>
            <a:xfrm rot="5400000" flipH="1" flipV="1">
              <a:off x="5366917" y="3333751"/>
              <a:ext cx="2310233" cy="13867"/>
            </a:xfrm>
            <a:prstGeom prst="straightConnector1">
              <a:avLst/>
            </a:prstGeom>
            <a:ln>
              <a:solidFill>
                <a:srgbClr val="FFC000"/>
              </a:solidFill>
              <a:tailEnd type="arrow"/>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cxnSp>
        <p:cxnSp>
          <p:nvCxnSpPr>
            <p:cNvPr id="40" name="Straight Arrow Connector 39"/>
            <p:cNvCxnSpPr>
              <a:stCxn id="10" idx="2"/>
            </p:cNvCxnSpPr>
            <p:nvPr/>
          </p:nvCxnSpPr>
          <p:spPr>
            <a:xfrm rot="10800000">
              <a:off x="2362200" y="4038600"/>
              <a:ext cx="3810000" cy="800100"/>
            </a:xfrm>
            <a:prstGeom prst="straightConnector1">
              <a:avLst/>
            </a:prstGeom>
            <a:ln>
              <a:solidFill>
                <a:srgbClr val="FFC000"/>
              </a:solidFill>
              <a:tailEnd type="arrow"/>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cxnSp>
        <p:sp>
          <p:nvSpPr>
            <p:cNvPr id="41" name="TextBox 40"/>
            <p:cNvSpPr txBox="1"/>
            <p:nvPr/>
          </p:nvSpPr>
          <p:spPr>
            <a:xfrm>
              <a:off x="2286000" y="1752600"/>
              <a:ext cx="1173976" cy="369332"/>
            </a:xfrm>
            <a:prstGeom prst="rect">
              <a:avLst/>
            </a:prstGeom>
            <a:noFill/>
          </p:spPr>
          <p:txBody>
            <a:bodyPr wrap="none" rtlCol="0">
              <a:spAutoFit/>
            </a:bodyPr>
            <a:lstStyle/>
            <a:p>
              <a:r>
                <a:rPr lang="en-US" dirty="0" smtClean="0"/>
                <a:t>Web site 1</a:t>
              </a:r>
              <a:endParaRPr lang="en-US" dirty="0"/>
            </a:p>
          </p:txBody>
        </p:sp>
        <p:sp>
          <p:nvSpPr>
            <p:cNvPr id="42" name="TextBox 41"/>
            <p:cNvSpPr txBox="1"/>
            <p:nvPr/>
          </p:nvSpPr>
          <p:spPr>
            <a:xfrm>
              <a:off x="381000" y="3733800"/>
              <a:ext cx="1173976" cy="369332"/>
            </a:xfrm>
            <a:prstGeom prst="rect">
              <a:avLst/>
            </a:prstGeom>
            <a:noFill/>
          </p:spPr>
          <p:txBody>
            <a:bodyPr wrap="none" rtlCol="0">
              <a:spAutoFit/>
            </a:bodyPr>
            <a:lstStyle/>
            <a:p>
              <a:r>
                <a:rPr lang="en-US" dirty="0" smtClean="0"/>
                <a:t>Web site 2</a:t>
              </a:r>
              <a:endParaRPr lang="en-US" dirty="0"/>
            </a:p>
          </p:txBody>
        </p:sp>
        <p:sp>
          <p:nvSpPr>
            <p:cNvPr id="43" name="TextBox 42"/>
            <p:cNvSpPr txBox="1"/>
            <p:nvPr/>
          </p:nvSpPr>
          <p:spPr>
            <a:xfrm>
              <a:off x="3352800" y="5715000"/>
              <a:ext cx="1173976" cy="369332"/>
            </a:xfrm>
            <a:prstGeom prst="rect">
              <a:avLst/>
            </a:prstGeom>
            <a:noFill/>
          </p:spPr>
          <p:txBody>
            <a:bodyPr wrap="none" rtlCol="0">
              <a:spAutoFit/>
            </a:bodyPr>
            <a:lstStyle/>
            <a:p>
              <a:r>
                <a:rPr lang="en-US" dirty="0" smtClean="0"/>
                <a:t>Web site 3</a:t>
              </a:r>
              <a:endParaRPr lang="en-US" dirty="0"/>
            </a:p>
          </p:txBody>
        </p:sp>
        <p:sp>
          <p:nvSpPr>
            <p:cNvPr id="44" name="TextBox 43"/>
            <p:cNvSpPr txBox="1"/>
            <p:nvPr/>
          </p:nvSpPr>
          <p:spPr>
            <a:xfrm>
              <a:off x="7162800" y="4724400"/>
              <a:ext cx="1173976" cy="369332"/>
            </a:xfrm>
            <a:prstGeom prst="rect">
              <a:avLst/>
            </a:prstGeom>
            <a:noFill/>
          </p:spPr>
          <p:txBody>
            <a:bodyPr wrap="none" rtlCol="0">
              <a:spAutoFit/>
            </a:bodyPr>
            <a:lstStyle/>
            <a:p>
              <a:r>
                <a:rPr lang="en-US" dirty="0" smtClean="0"/>
                <a:t>Web site 5</a:t>
              </a:r>
              <a:endParaRPr lang="en-US" dirty="0"/>
            </a:p>
          </p:txBody>
        </p:sp>
        <p:sp>
          <p:nvSpPr>
            <p:cNvPr id="45" name="TextBox 44"/>
            <p:cNvSpPr txBox="1"/>
            <p:nvPr/>
          </p:nvSpPr>
          <p:spPr>
            <a:xfrm>
              <a:off x="5181600" y="3505200"/>
              <a:ext cx="1173976" cy="369332"/>
            </a:xfrm>
            <a:prstGeom prst="rect">
              <a:avLst/>
            </a:prstGeom>
            <a:noFill/>
          </p:spPr>
          <p:txBody>
            <a:bodyPr wrap="none" rtlCol="0">
              <a:spAutoFit/>
            </a:bodyPr>
            <a:lstStyle/>
            <a:p>
              <a:r>
                <a:rPr lang="en-US" dirty="0" smtClean="0"/>
                <a:t>Web site 4</a:t>
              </a:r>
              <a:endParaRPr lang="en-US" dirty="0"/>
            </a:p>
          </p:txBody>
        </p:sp>
        <p:sp>
          <p:nvSpPr>
            <p:cNvPr id="46" name="TextBox 45"/>
            <p:cNvSpPr txBox="1"/>
            <p:nvPr/>
          </p:nvSpPr>
          <p:spPr>
            <a:xfrm>
              <a:off x="6705600" y="1447800"/>
              <a:ext cx="1173976" cy="369332"/>
            </a:xfrm>
            <a:prstGeom prst="rect">
              <a:avLst/>
            </a:prstGeom>
            <a:noFill/>
          </p:spPr>
          <p:txBody>
            <a:bodyPr wrap="none" rtlCol="0">
              <a:spAutoFit/>
            </a:bodyPr>
            <a:lstStyle/>
            <a:p>
              <a:r>
                <a:rPr lang="en-US" dirty="0" smtClean="0"/>
                <a:t>Web site 6</a:t>
              </a:r>
              <a:endParaRPr lang="en-US" dirty="0"/>
            </a:p>
          </p:txBody>
        </p:sp>
        <p:sp>
          <p:nvSpPr>
            <p:cNvPr id="47" name="TextBox 46"/>
            <p:cNvSpPr txBox="1"/>
            <p:nvPr/>
          </p:nvSpPr>
          <p:spPr>
            <a:xfrm>
              <a:off x="2438400" y="2743200"/>
              <a:ext cx="468398" cy="369332"/>
            </a:xfrm>
            <a:prstGeom prst="rect">
              <a:avLst/>
            </a:prstGeom>
            <a:noFill/>
          </p:spPr>
          <p:txBody>
            <a:bodyPr wrap="none" rtlCol="0">
              <a:spAutoFit/>
            </a:bodyPr>
            <a:lstStyle/>
            <a:p>
              <a:r>
                <a:rPr lang="en-US" dirty="0" smtClean="0"/>
                <a:t>W</a:t>
              </a:r>
              <a:r>
                <a:rPr lang="en-US" baseline="-25000" dirty="0" smtClean="0"/>
                <a:t>1</a:t>
              </a:r>
              <a:endParaRPr lang="en-US" baseline="-25000" dirty="0"/>
            </a:p>
          </p:txBody>
        </p:sp>
        <p:sp>
          <p:nvSpPr>
            <p:cNvPr id="48" name="TextBox 47"/>
            <p:cNvSpPr txBox="1"/>
            <p:nvPr/>
          </p:nvSpPr>
          <p:spPr>
            <a:xfrm>
              <a:off x="2808202" y="2971800"/>
              <a:ext cx="468398" cy="369332"/>
            </a:xfrm>
            <a:prstGeom prst="rect">
              <a:avLst/>
            </a:prstGeom>
            <a:noFill/>
          </p:spPr>
          <p:txBody>
            <a:bodyPr wrap="none" rtlCol="0">
              <a:spAutoFit/>
            </a:bodyPr>
            <a:lstStyle/>
            <a:p>
              <a:r>
                <a:rPr lang="en-US" dirty="0" smtClean="0"/>
                <a:t>W</a:t>
              </a:r>
              <a:r>
                <a:rPr lang="en-US" baseline="-25000" dirty="0" smtClean="0"/>
                <a:t>2</a:t>
              </a:r>
              <a:endParaRPr lang="en-US" baseline="-25000" dirty="0"/>
            </a:p>
          </p:txBody>
        </p:sp>
        <p:sp>
          <p:nvSpPr>
            <p:cNvPr id="49" name="TextBox 48"/>
            <p:cNvSpPr txBox="1"/>
            <p:nvPr/>
          </p:nvSpPr>
          <p:spPr>
            <a:xfrm>
              <a:off x="2960602" y="3440668"/>
              <a:ext cx="468398" cy="369332"/>
            </a:xfrm>
            <a:prstGeom prst="rect">
              <a:avLst/>
            </a:prstGeom>
            <a:noFill/>
          </p:spPr>
          <p:txBody>
            <a:bodyPr wrap="none" rtlCol="0">
              <a:spAutoFit/>
            </a:bodyPr>
            <a:lstStyle/>
            <a:p>
              <a:r>
                <a:rPr lang="en-US" dirty="0" smtClean="0"/>
                <a:t>W</a:t>
              </a:r>
              <a:r>
                <a:rPr lang="en-US" baseline="-25000" dirty="0" smtClean="0"/>
                <a:t>3</a:t>
              </a:r>
              <a:endParaRPr lang="en-US" baseline="-25000" dirty="0"/>
            </a:p>
          </p:txBody>
        </p:sp>
        <p:sp>
          <p:nvSpPr>
            <p:cNvPr id="50" name="TextBox 49"/>
            <p:cNvSpPr txBox="1"/>
            <p:nvPr/>
          </p:nvSpPr>
          <p:spPr>
            <a:xfrm>
              <a:off x="3113002" y="3897868"/>
              <a:ext cx="468398" cy="369332"/>
            </a:xfrm>
            <a:prstGeom prst="rect">
              <a:avLst/>
            </a:prstGeom>
            <a:noFill/>
          </p:spPr>
          <p:txBody>
            <a:bodyPr wrap="none" rtlCol="0">
              <a:spAutoFit/>
            </a:bodyPr>
            <a:lstStyle/>
            <a:p>
              <a:r>
                <a:rPr lang="en-US" dirty="0" smtClean="0"/>
                <a:t>W</a:t>
              </a:r>
              <a:r>
                <a:rPr lang="en-US" baseline="-25000" dirty="0" smtClean="0"/>
                <a:t>4</a:t>
              </a:r>
              <a:endParaRPr lang="en-US" baseline="-25000" dirty="0"/>
            </a:p>
          </p:txBody>
        </p:sp>
        <p:sp>
          <p:nvSpPr>
            <p:cNvPr id="51" name="TextBox 50"/>
            <p:cNvSpPr txBox="1"/>
            <p:nvPr/>
          </p:nvSpPr>
          <p:spPr>
            <a:xfrm>
              <a:off x="2884402" y="4278868"/>
              <a:ext cx="468398" cy="369332"/>
            </a:xfrm>
            <a:prstGeom prst="rect">
              <a:avLst/>
            </a:prstGeom>
            <a:noFill/>
          </p:spPr>
          <p:txBody>
            <a:bodyPr wrap="none" rtlCol="0">
              <a:spAutoFit/>
            </a:bodyPr>
            <a:lstStyle/>
            <a:p>
              <a:r>
                <a:rPr lang="en-US" dirty="0" smtClean="0"/>
                <a:t>W</a:t>
              </a:r>
              <a:r>
                <a:rPr lang="en-US" baseline="-25000" dirty="0" smtClean="0"/>
                <a:t>5</a:t>
              </a:r>
              <a:endParaRPr lang="en-US" baseline="-25000" dirty="0"/>
            </a:p>
          </p:txBody>
        </p:sp>
        <p:sp>
          <p:nvSpPr>
            <p:cNvPr id="52" name="TextBox 51"/>
            <p:cNvSpPr txBox="1"/>
            <p:nvPr/>
          </p:nvSpPr>
          <p:spPr>
            <a:xfrm>
              <a:off x="4789402" y="5257800"/>
              <a:ext cx="468398" cy="369332"/>
            </a:xfrm>
            <a:prstGeom prst="rect">
              <a:avLst/>
            </a:prstGeom>
            <a:noFill/>
          </p:spPr>
          <p:txBody>
            <a:bodyPr wrap="none" rtlCol="0">
              <a:spAutoFit/>
            </a:bodyPr>
            <a:lstStyle/>
            <a:p>
              <a:r>
                <a:rPr lang="en-US" dirty="0" smtClean="0"/>
                <a:t>W</a:t>
              </a:r>
              <a:r>
                <a:rPr lang="en-US" baseline="-25000" dirty="0" smtClean="0"/>
                <a:t>6</a:t>
              </a:r>
              <a:endParaRPr lang="en-US" baseline="-25000" dirty="0"/>
            </a:p>
          </p:txBody>
        </p:sp>
        <p:sp>
          <p:nvSpPr>
            <p:cNvPr id="53" name="TextBox 52"/>
            <p:cNvSpPr txBox="1"/>
            <p:nvPr/>
          </p:nvSpPr>
          <p:spPr>
            <a:xfrm>
              <a:off x="5170402" y="4736068"/>
              <a:ext cx="468398" cy="369332"/>
            </a:xfrm>
            <a:prstGeom prst="rect">
              <a:avLst/>
            </a:prstGeom>
            <a:noFill/>
          </p:spPr>
          <p:txBody>
            <a:bodyPr wrap="none" rtlCol="0">
              <a:spAutoFit/>
            </a:bodyPr>
            <a:lstStyle/>
            <a:p>
              <a:r>
                <a:rPr lang="en-US" dirty="0" smtClean="0"/>
                <a:t>W</a:t>
              </a:r>
              <a:r>
                <a:rPr lang="en-US" baseline="-25000" dirty="0" smtClean="0"/>
                <a:t>8</a:t>
              </a:r>
              <a:endParaRPr lang="en-US" baseline="-25000" dirty="0"/>
            </a:p>
          </p:txBody>
        </p:sp>
        <p:sp>
          <p:nvSpPr>
            <p:cNvPr id="54" name="TextBox 53"/>
            <p:cNvSpPr txBox="1"/>
            <p:nvPr/>
          </p:nvSpPr>
          <p:spPr>
            <a:xfrm>
              <a:off x="4332202" y="4572000"/>
              <a:ext cx="468398" cy="369332"/>
            </a:xfrm>
            <a:prstGeom prst="rect">
              <a:avLst/>
            </a:prstGeom>
            <a:noFill/>
          </p:spPr>
          <p:txBody>
            <a:bodyPr wrap="none" rtlCol="0">
              <a:spAutoFit/>
            </a:bodyPr>
            <a:lstStyle/>
            <a:p>
              <a:r>
                <a:rPr lang="en-US" dirty="0" smtClean="0"/>
                <a:t>W</a:t>
              </a:r>
              <a:r>
                <a:rPr lang="en-US" baseline="-25000" dirty="0" smtClean="0"/>
                <a:t>7</a:t>
              </a:r>
              <a:endParaRPr lang="en-US" baseline="-25000" dirty="0"/>
            </a:p>
          </p:txBody>
        </p:sp>
        <p:sp>
          <p:nvSpPr>
            <p:cNvPr id="55" name="TextBox 54"/>
            <p:cNvSpPr txBox="1"/>
            <p:nvPr/>
          </p:nvSpPr>
          <p:spPr>
            <a:xfrm>
              <a:off x="5257800" y="4191000"/>
              <a:ext cx="468398" cy="369332"/>
            </a:xfrm>
            <a:prstGeom prst="rect">
              <a:avLst/>
            </a:prstGeom>
            <a:noFill/>
          </p:spPr>
          <p:txBody>
            <a:bodyPr wrap="none" rtlCol="0">
              <a:spAutoFit/>
            </a:bodyPr>
            <a:lstStyle/>
            <a:p>
              <a:r>
                <a:rPr lang="en-US" dirty="0" smtClean="0"/>
                <a:t>W</a:t>
              </a:r>
              <a:r>
                <a:rPr lang="en-US" baseline="-25000" dirty="0" smtClean="0"/>
                <a:t>9</a:t>
              </a:r>
              <a:endParaRPr lang="en-US" baseline="-25000" dirty="0"/>
            </a:p>
          </p:txBody>
        </p:sp>
        <p:sp>
          <p:nvSpPr>
            <p:cNvPr id="56" name="TextBox 55"/>
            <p:cNvSpPr txBox="1"/>
            <p:nvPr/>
          </p:nvSpPr>
          <p:spPr>
            <a:xfrm>
              <a:off x="5257800" y="2514600"/>
              <a:ext cx="546945" cy="369332"/>
            </a:xfrm>
            <a:prstGeom prst="rect">
              <a:avLst/>
            </a:prstGeom>
            <a:noFill/>
          </p:spPr>
          <p:txBody>
            <a:bodyPr wrap="none" rtlCol="0">
              <a:spAutoFit/>
            </a:bodyPr>
            <a:lstStyle/>
            <a:p>
              <a:r>
                <a:rPr lang="en-US" dirty="0" smtClean="0"/>
                <a:t>W</a:t>
              </a:r>
              <a:r>
                <a:rPr lang="en-US" baseline="-25000" dirty="0" smtClean="0"/>
                <a:t>11</a:t>
              </a:r>
              <a:endParaRPr lang="en-US" baseline="-25000" dirty="0"/>
            </a:p>
          </p:txBody>
        </p:sp>
        <p:sp>
          <p:nvSpPr>
            <p:cNvPr id="57" name="TextBox 56"/>
            <p:cNvSpPr txBox="1"/>
            <p:nvPr/>
          </p:nvSpPr>
          <p:spPr>
            <a:xfrm>
              <a:off x="4876800" y="1524000"/>
              <a:ext cx="546945" cy="369332"/>
            </a:xfrm>
            <a:prstGeom prst="rect">
              <a:avLst/>
            </a:prstGeom>
            <a:noFill/>
          </p:spPr>
          <p:txBody>
            <a:bodyPr wrap="none" rtlCol="0">
              <a:spAutoFit/>
            </a:bodyPr>
            <a:lstStyle/>
            <a:p>
              <a:r>
                <a:rPr lang="en-US" dirty="0" smtClean="0"/>
                <a:t>W</a:t>
              </a:r>
              <a:r>
                <a:rPr lang="en-US" baseline="-25000" dirty="0" smtClean="0"/>
                <a:t>12</a:t>
              </a:r>
              <a:endParaRPr lang="en-US" baseline="-25000" dirty="0"/>
            </a:p>
          </p:txBody>
        </p:sp>
        <p:sp>
          <p:nvSpPr>
            <p:cNvPr id="58" name="TextBox 57"/>
            <p:cNvSpPr txBox="1"/>
            <p:nvPr/>
          </p:nvSpPr>
          <p:spPr>
            <a:xfrm>
              <a:off x="6618202" y="3135868"/>
              <a:ext cx="546945" cy="369332"/>
            </a:xfrm>
            <a:prstGeom prst="rect">
              <a:avLst/>
            </a:prstGeom>
            <a:noFill/>
          </p:spPr>
          <p:txBody>
            <a:bodyPr wrap="none" rtlCol="0">
              <a:spAutoFit/>
            </a:bodyPr>
            <a:lstStyle/>
            <a:p>
              <a:r>
                <a:rPr lang="en-US" dirty="0" smtClean="0"/>
                <a:t>W</a:t>
              </a:r>
              <a:r>
                <a:rPr lang="en-US" baseline="-25000" dirty="0" smtClean="0"/>
                <a:t>10</a:t>
              </a:r>
              <a:endParaRPr lang="en-US" baseline="-25000" dirty="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8001000" cy="523220"/>
          </a:xfrm>
          <a:prstGeom prst="rect">
            <a:avLst/>
          </a:prstGeom>
          <a:noFill/>
        </p:spPr>
        <p:txBody>
          <a:bodyPr wrap="square" rtlCol="0">
            <a:spAutoFit/>
          </a:bodyPr>
          <a:lstStyle/>
          <a:p>
            <a:r>
              <a:rPr lang="en-US" sz="2800" b="1" dirty="0" smtClean="0">
                <a:solidFill>
                  <a:schemeClr val="tx2"/>
                </a:solidFill>
              </a:rPr>
              <a:t>Hostgraph – </a:t>
            </a:r>
            <a:r>
              <a:rPr lang="en-US" sz="2800" dirty="0" smtClean="0">
                <a:solidFill>
                  <a:schemeClr val="tx2"/>
                </a:solidFill>
              </a:rPr>
              <a:t>what are the interesting properties ?</a:t>
            </a:r>
            <a:endParaRPr lang="en-US" dirty="0">
              <a:solidFill>
                <a:schemeClr val="tx2"/>
              </a:solidFill>
            </a:endParaRPr>
          </a:p>
        </p:txBody>
      </p:sp>
      <p:cxnSp>
        <p:nvCxnSpPr>
          <p:cNvPr id="4" name="Straight Connector 3"/>
          <p:cNvCxnSpPr/>
          <p:nvPr/>
        </p:nvCxnSpPr>
        <p:spPr>
          <a:xfrm>
            <a:off x="762000" y="990600"/>
            <a:ext cx="7924800" cy="15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2000" y="1370886"/>
            <a:ext cx="7924800" cy="4247317"/>
          </a:xfrm>
          <a:prstGeom prst="rect">
            <a:avLst/>
          </a:prstGeom>
          <a:noFill/>
        </p:spPr>
        <p:txBody>
          <a:bodyPr wrap="square" rtlCol="0">
            <a:spAutoFit/>
          </a:bodyPr>
          <a:lstStyle/>
          <a:p>
            <a:r>
              <a:rPr lang="en-US" dirty="0" smtClean="0"/>
              <a:t>(a) Obviously one wants to determine its </a:t>
            </a:r>
            <a:r>
              <a:rPr lang="en-US" b="1" dirty="0" smtClean="0"/>
              <a:t>size in terms of nodes and edges </a:t>
            </a:r>
            <a:r>
              <a:rPr lang="en-US" dirty="0" smtClean="0"/>
              <a:t>and observe how it changes over time. </a:t>
            </a:r>
          </a:p>
          <a:p>
            <a:r>
              <a:rPr lang="en-US" dirty="0" smtClean="0"/>
              <a:t/>
            </a:r>
            <a:br>
              <a:rPr lang="en-US" dirty="0" smtClean="0"/>
            </a:br>
            <a:r>
              <a:rPr lang="en-US" dirty="0" smtClean="0"/>
              <a:t>(b) Since the “</a:t>
            </a:r>
            <a:r>
              <a:rPr lang="en-US" b="1" dirty="0" smtClean="0"/>
              <a:t>average degree of separation</a:t>
            </a:r>
            <a:r>
              <a:rPr lang="en-US" dirty="0" smtClean="0"/>
              <a:t>” on the web has received considerable attention on the page level , it is interesting to study it in this coarser grain abstraction.</a:t>
            </a:r>
          </a:p>
          <a:p>
            <a:r>
              <a:rPr lang="en-US" dirty="0" smtClean="0"/>
              <a:t/>
            </a:r>
            <a:br>
              <a:rPr lang="en-US" dirty="0" smtClean="0"/>
            </a:br>
            <a:r>
              <a:rPr lang="en-US" dirty="0" smtClean="0"/>
              <a:t>(c) It is also interesting to </a:t>
            </a:r>
            <a:r>
              <a:rPr lang="en-US" b="1" dirty="0" smtClean="0"/>
              <a:t>see how the host level abstraction relates to the domain level abstraction</a:t>
            </a:r>
            <a:r>
              <a:rPr lang="en-US" dirty="0" smtClean="0"/>
              <a:t>, specifically to study the linkage of hosts in different domains.</a:t>
            </a:r>
          </a:p>
          <a:p>
            <a:endParaRPr lang="en-US" dirty="0" smtClean="0"/>
          </a:p>
          <a:p>
            <a:r>
              <a:rPr lang="en-US" dirty="0" smtClean="0"/>
              <a:t>(d) Previous work  has shown</a:t>
            </a:r>
            <a:r>
              <a:rPr lang="en-US" b="1" dirty="0" smtClean="0"/>
              <a:t> the </a:t>
            </a:r>
            <a:r>
              <a:rPr lang="en-US" b="1" dirty="0" err="1" smtClean="0"/>
              <a:t>Zipfian</a:t>
            </a:r>
            <a:r>
              <a:rPr lang="en-US" b="1" dirty="0" smtClean="0"/>
              <a:t> nature of the </a:t>
            </a:r>
            <a:r>
              <a:rPr lang="en-US" b="1" dirty="0" err="1" smtClean="0"/>
              <a:t>indegree</a:t>
            </a:r>
            <a:r>
              <a:rPr lang="en-US" b="1" dirty="0" smtClean="0"/>
              <a:t> and </a:t>
            </a:r>
            <a:r>
              <a:rPr lang="en-US" b="1" dirty="0" err="1" smtClean="0"/>
              <a:t>outdegree</a:t>
            </a:r>
            <a:r>
              <a:rPr lang="en-US" b="1" dirty="0" smtClean="0"/>
              <a:t> distribution</a:t>
            </a:r>
            <a:r>
              <a:rPr lang="en-US" dirty="0" smtClean="0"/>
              <a:t> of the page graph. It is therefore an interesting question whether the </a:t>
            </a:r>
            <a:r>
              <a:rPr lang="en-US" dirty="0" err="1" smtClean="0"/>
              <a:t>hostgraph</a:t>
            </a:r>
            <a:r>
              <a:rPr lang="en-US" dirty="0" smtClean="0"/>
              <a:t> distributions are Zipfian as well. This evidence of self-similarity would support the conjecture by previous researchers that the web graph has a fractal nature.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1592</TotalTime>
  <Words>2277</Words>
  <Application>Microsoft Office PowerPoint</Application>
  <PresentationFormat>On-screen Show (4:3)</PresentationFormat>
  <Paragraphs>234</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Who Links to Whom: Mining Linkage between Web Sites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Links to Whom: Mining Linkage between Web Sites</dc:title>
  <dc:creator> </dc:creator>
  <cp:lastModifiedBy> </cp:lastModifiedBy>
  <cp:revision>66</cp:revision>
  <dcterms:created xsi:type="dcterms:W3CDTF">2008-05-19T13:47:03Z</dcterms:created>
  <dcterms:modified xsi:type="dcterms:W3CDTF">2008-05-22T17:50:59Z</dcterms:modified>
</cp:coreProperties>
</file>